
<file path=[Content_Types].xml><?xml version="1.0" encoding="utf-8"?>
<Types xmlns="http://schemas.openxmlformats.org/package/2006/content-types">
  <Default Extension="(null)" ContentType="image/x-emf"/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charts/chart7.xml" ContentType="application/vnd.openxmlformats-officedocument.drawingml.chart+xml"/>
  <Override PartName="/ppt/theme/themeOverride4.xml" ContentType="application/vnd.openxmlformats-officedocument.themeOverr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theme/themeOverride5.xml" ContentType="application/vnd.openxmlformats-officedocument.themeOverride+xml"/>
  <Override PartName="/ppt/charts/chart13.xml" ContentType="application/vnd.openxmlformats-officedocument.drawingml.chart+xml"/>
  <Override PartName="/ppt/theme/themeOverride6.xml" ContentType="application/vnd.openxmlformats-officedocument.themeOverride+xml"/>
  <Override PartName="/ppt/charts/chart14.xml" ContentType="application/vnd.openxmlformats-officedocument.drawingml.chart+xml"/>
  <Override PartName="/ppt/theme/themeOverride7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  <p:sldMasterId id="2147483702" r:id="rId4"/>
    <p:sldMasterId id="2147483724" r:id="rId5"/>
    <p:sldMasterId id="2147483736" r:id="rId6"/>
    <p:sldMasterId id="2147483745" r:id="rId7"/>
    <p:sldMasterId id="2147483769" r:id="rId8"/>
    <p:sldMasterId id="2147483780" r:id="rId9"/>
  </p:sldMasterIdLst>
  <p:notesMasterIdLst>
    <p:notesMasterId r:id="rId57"/>
  </p:notesMasterIdLst>
  <p:sldIdLst>
    <p:sldId id="800" r:id="rId10"/>
    <p:sldId id="10234" r:id="rId11"/>
    <p:sldId id="10255" r:id="rId12"/>
    <p:sldId id="10310" r:id="rId13"/>
    <p:sldId id="10306" r:id="rId14"/>
    <p:sldId id="10302" r:id="rId15"/>
    <p:sldId id="361" r:id="rId16"/>
    <p:sldId id="10291" r:id="rId17"/>
    <p:sldId id="10290" r:id="rId18"/>
    <p:sldId id="784" r:id="rId19"/>
    <p:sldId id="268" r:id="rId20"/>
    <p:sldId id="844" r:id="rId21"/>
    <p:sldId id="846" r:id="rId22"/>
    <p:sldId id="10269" r:id="rId23"/>
    <p:sldId id="10294" r:id="rId24"/>
    <p:sldId id="10288" r:id="rId25"/>
    <p:sldId id="10316" r:id="rId26"/>
    <p:sldId id="743" r:id="rId27"/>
    <p:sldId id="10304" r:id="rId28"/>
    <p:sldId id="10312" r:id="rId29"/>
    <p:sldId id="10308" r:id="rId30"/>
    <p:sldId id="10236" r:id="rId31"/>
    <p:sldId id="10238" r:id="rId32"/>
    <p:sldId id="520" r:id="rId33"/>
    <p:sldId id="10305" r:id="rId34"/>
    <p:sldId id="10194" r:id="rId35"/>
    <p:sldId id="10242" r:id="rId36"/>
    <p:sldId id="804" r:id="rId37"/>
    <p:sldId id="257" r:id="rId38"/>
    <p:sldId id="10248" r:id="rId39"/>
    <p:sldId id="256" r:id="rId40"/>
    <p:sldId id="261" r:id="rId41"/>
    <p:sldId id="260" r:id="rId42"/>
    <p:sldId id="266" r:id="rId43"/>
    <p:sldId id="265" r:id="rId44"/>
    <p:sldId id="258" r:id="rId45"/>
    <p:sldId id="259" r:id="rId46"/>
    <p:sldId id="262" r:id="rId47"/>
    <p:sldId id="264" r:id="rId48"/>
    <p:sldId id="263" r:id="rId49"/>
    <p:sldId id="10289" r:id="rId50"/>
    <p:sldId id="10259" r:id="rId51"/>
    <p:sldId id="10314" r:id="rId52"/>
    <p:sldId id="696" r:id="rId53"/>
    <p:sldId id="822" r:id="rId54"/>
    <p:sldId id="541" r:id="rId55"/>
    <p:sldId id="491" r:id="rId56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Normaali tyyli 2 - Korostu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784" autoAdjust="0"/>
    <p:restoredTop sz="94660"/>
  </p:normalViewPr>
  <p:slideViewPr>
    <p:cSldViewPr snapToGrid="0">
      <p:cViewPr varScale="1">
        <p:scale>
          <a:sx n="67" d="100"/>
          <a:sy n="67" d="100"/>
        </p:scale>
        <p:origin x="58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slide" Target="slides/slide30.xml"/><Relationship Id="rId21" Type="http://schemas.openxmlformats.org/officeDocument/2006/relationships/slide" Target="slides/slide12.xml"/><Relationship Id="rId34" Type="http://schemas.openxmlformats.org/officeDocument/2006/relationships/slide" Target="slides/slide25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9" Type="http://schemas.openxmlformats.org/officeDocument/2006/relationships/slide" Target="slides/slide20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53" Type="http://schemas.openxmlformats.org/officeDocument/2006/relationships/slide" Target="slides/slide44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56" Type="http://schemas.openxmlformats.org/officeDocument/2006/relationships/slide" Target="slides/slide4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viewProps" Target="viewProps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rasmusaro\Downloads\Puumala%20va&#776;esto&#776;pyramidi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rasmusaro\Downloads\C23%20kaupungit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rasmusaro\Downloads\C23%20kaupungit.xlsx" TargetMode="External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4.bin"/><Relationship Id="rId1" Type="http://schemas.openxmlformats.org/officeDocument/2006/relationships/themeOverride" Target="../theme/themeOverride5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5.bin"/><Relationship Id="rId1" Type="http://schemas.openxmlformats.org/officeDocument/2006/relationships/themeOverride" Target="../theme/themeOverride6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6.bin"/><Relationship Id="rId1" Type="http://schemas.openxmlformats.org/officeDocument/2006/relationships/themeOverride" Target="../theme/themeOverride7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rasmusaro\Downloads\Puumala%20va&#776;esto&#776;pyramidi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rasmusaro\Downloads\C23%20kaupungit.xlsx" TargetMode="Externa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2.bin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3.bin"/><Relationship Id="rId1" Type="http://schemas.openxmlformats.org/officeDocument/2006/relationships/themeOverride" Target="../theme/themeOverride4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rasmusaro\Downloads\C23%20kaupungit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rasmusaro\Downloads\C23%20kaupungi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i-FI" sz="1600" dirty="0"/>
              <a:t>Ilomantsin väestöpyramidi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Taul10!$C$3</c:f>
              <c:strCache>
                <c:ptCount val="1"/>
                <c:pt idx="0">
                  <c:v>Miehet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Taul10!$A$4:$A$104</c:f>
              <c:strCach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strCache>
            </c:strRef>
          </c:cat>
          <c:val>
            <c:numRef>
              <c:f>Taul10!$C$4:$C$104</c:f>
              <c:numCache>
                <c:formatCode>0</c:formatCode>
                <c:ptCount val="101"/>
                <c:pt idx="0">
                  <c:v>-8</c:v>
                </c:pt>
                <c:pt idx="1">
                  <c:v>-8</c:v>
                </c:pt>
                <c:pt idx="2">
                  <c:v>-9</c:v>
                </c:pt>
                <c:pt idx="3">
                  <c:v>-18</c:v>
                </c:pt>
                <c:pt idx="4">
                  <c:v>-16</c:v>
                </c:pt>
                <c:pt idx="5">
                  <c:v>-7</c:v>
                </c:pt>
                <c:pt idx="6">
                  <c:v>-21</c:v>
                </c:pt>
                <c:pt idx="7">
                  <c:v>-17</c:v>
                </c:pt>
                <c:pt idx="8">
                  <c:v>-16</c:v>
                </c:pt>
                <c:pt idx="9">
                  <c:v>-10</c:v>
                </c:pt>
                <c:pt idx="10">
                  <c:v>-18</c:v>
                </c:pt>
                <c:pt idx="11">
                  <c:v>-13</c:v>
                </c:pt>
                <c:pt idx="12">
                  <c:v>-20</c:v>
                </c:pt>
                <c:pt idx="13">
                  <c:v>-18</c:v>
                </c:pt>
                <c:pt idx="14">
                  <c:v>-21</c:v>
                </c:pt>
                <c:pt idx="15">
                  <c:v>-19</c:v>
                </c:pt>
                <c:pt idx="16">
                  <c:v>-18</c:v>
                </c:pt>
                <c:pt idx="17">
                  <c:v>-17</c:v>
                </c:pt>
                <c:pt idx="18">
                  <c:v>-21</c:v>
                </c:pt>
                <c:pt idx="19">
                  <c:v>-17</c:v>
                </c:pt>
                <c:pt idx="20">
                  <c:v>-10</c:v>
                </c:pt>
                <c:pt idx="21">
                  <c:v>-12</c:v>
                </c:pt>
                <c:pt idx="22">
                  <c:v>-10</c:v>
                </c:pt>
                <c:pt idx="23">
                  <c:v>-11</c:v>
                </c:pt>
                <c:pt idx="24">
                  <c:v>-13</c:v>
                </c:pt>
                <c:pt idx="25">
                  <c:v>-12</c:v>
                </c:pt>
                <c:pt idx="26">
                  <c:v>-22</c:v>
                </c:pt>
                <c:pt idx="27">
                  <c:v>-12</c:v>
                </c:pt>
                <c:pt idx="28">
                  <c:v>-12</c:v>
                </c:pt>
                <c:pt idx="29">
                  <c:v>-13</c:v>
                </c:pt>
                <c:pt idx="30">
                  <c:v>-25</c:v>
                </c:pt>
                <c:pt idx="31">
                  <c:v>-15</c:v>
                </c:pt>
                <c:pt idx="32">
                  <c:v>-11</c:v>
                </c:pt>
                <c:pt idx="33">
                  <c:v>-17</c:v>
                </c:pt>
                <c:pt idx="34">
                  <c:v>-18</c:v>
                </c:pt>
                <c:pt idx="35">
                  <c:v>-22</c:v>
                </c:pt>
                <c:pt idx="36">
                  <c:v>-27</c:v>
                </c:pt>
                <c:pt idx="37">
                  <c:v>-14</c:v>
                </c:pt>
                <c:pt idx="38">
                  <c:v>-17</c:v>
                </c:pt>
                <c:pt idx="39">
                  <c:v>-26</c:v>
                </c:pt>
                <c:pt idx="40">
                  <c:v>-27</c:v>
                </c:pt>
                <c:pt idx="41">
                  <c:v>-19</c:v>
                </c:pt>
                <c:pt idx="42">
                  <c:v>-17</c:v>
                </c:pt>
                <c:pt idx="43">
                  <c:v>-23</c:v>
                </c:pt>
                <c:pt idx="44">
                  <c:v>-14</c:v>
                </c:pt>
                <c:pt idx="45">
                  <c:v>-15</c:v>
                </c:pt>
                <c:pt idx="46">
                  <c:v>-14</c:v>
                </c:pt>
                <c:pt idx="47">
                  <c:v>-19</c:v>
                </c:pt>
                <c:pt idx="48">
                  <c:v>-24</c:v>
                </c:pt>
                <c:pt idx="49">
                  <c:v>-21</c:v>
                </c:pt>
                <c:pt idx="50">
                  <c:v>-20</c:v>
                </c:pt>
                <c:pt idx="51">
                  <c:v>-39</c:v>
                </c:pt>
                <c:pt idx="52">
                  <c:v>-35</c:v>
                </c:pt>
                <c:pt idx="53">
                  <c:v>-29</c:v>
                </c:pt>
                <c:pt idx="54">
                  <c:v>-27</c:v>
                </c:pt>
                <c:pt idx="55">
                  <c:v>-41</c:v>
                </c:pt>
                <c:pt idx="56">
                  <c:v>-49</c:v>
                </c:pt>
                <c:pt idx="57">
                  <c:v>-32</c:v>
                </c:pt>
                <c:pt idx="58">
                  <c:v>-51</c:v>
                </c:pt>
                <c:pt idx="59">
                  <c:v>-51</c:v>
                </c:pt>
                <c:pt idx="60">
                  <c:v>-55</c:v>
                </c:pt>
                <c:pt idx="61">
                  <c:v>-69</c:v>
                </c:pt>
                <c:pt idx="62">
                  <c:v>-71</c:v>
                </c:pt>
                <c:pt idx="63">
                  <c:v>-66</c:v>
                </c:pt>
                <c:pt idx="64">
                  <c:v>-67</c:v>
                </c:pt>
                <c:pt idx="65">
                  <c:v>-63</c:v>
                </c:pt>
                <c:pt idx="66">
                  <c:v>-60</c:v>
                </c:pt>
                <c:pt idx="67">
                  <c:v>-61</c:v>
                </c:pt>
                <c:pt idx="68">
                  <c:v>-61</c:v>
                </c:pt>
                <c:pt idx="69">
                  <c:v>-58</c:v>
                </c:pt>
                <c:pt idx="70">
                  <c:v>-57</c:v>
                </c:pt>
                <c:pt idx="71">
                  <c:v>-60</c:v>
                </c:pt>
                <c:pt idx="72">
                  <c:v>-60</c:v>
                </c:pt>
                <c:pt idx="73">
                  <c:v>-52</c:v>
                </c:pt>
                <c:pt idx="74">
                  <c:v>-43</c:v>
                </c:pt>
                <c:pt idx="75">
                  <c:v>-38</c:v>
                </c:pt>
                <c:pt idx="76">
                  <c:v>-44</c:v>
                </c:pt>
                <c:pt idx="77">
                  <c:v>-13</c:v>
                </c:pt>
                <c:pt idx="78">
                  <c:v>-31</c:v>
                </c:pt>
                <c:pt idx="79">
                  <c:v>-29</c:v>
                </c:pt>
                <c:pt idx="80">
                  <c:v>-27</c:v>
                </c:pt>
                <c:pt idx="81">
                  <c:v>-25</c:v>
                </c:pt>
                <c:pt idx="82">
                  <c:v>-21</c:v>
                </c:pt>
                <c:pt idx="83">
                  <c:v>-20</c:v>
                </c:pt>
                <c:pt idx="84">
                  <c:v>-21</c:v>
                </c:pt>
                <c:pt idx="85">
                  <c:v>-22</c:v>
                </c:pt>
                <c:pt idx="86">
                  <c:v>-13</c:v>
                </c:pt>
                <c:pt idx="87">
                  <c:v>-11</c:v>
                </c:pt>
                <c:pt idx="88">
                  <c:v>-4</c:v>
                </c:pt>
                <c:pt idx="89">
                  <c:v>-10</c:v>
                </c:pt>
                <c:pt idx="90">
                  <c:v>-7</c:v>
                </c:pt>
                <c:pt idx="91">
                  <c:v>-9</c:v>
                </c:pt>
                <c:pt idx="92">
                  <c:v>-3</c:v>
                </c:pt>
                <c:pt idx="93">
                  <c:v>-2</c:v>
                </c:pt>
                <c:pt idx="94">
                  <c:v>-3</c:v>
                </c:pt>
                <c:pt idx="95">
                  <c:v>-5</c:v>
                </c:pt>
                <c:pt idx="96">
                  <c:v>-3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FE-F642-978A-1D20C7F82A81}"/>
            </c:ext>
          </c:extLst>
        </c:ser>
        <c:ser>
          <c:idx val="1"/>
          <c:order val="1"/>
          <c:tx>
            <c:strRef>
              <c:f>Taul10!$D$3</c:f>
              <c:strCache>
                <c:ptCount val="1"/>
                <c:pt idx="0">
                  <c:v>Naiset</c:v>
                </c:pt>
              </c:strCache>
            </c:strRef>
          </c:tx>
          <c:spPr>
            <a:solidFill>
              <a:srgbClr val="ECB200"/>
            </a:solidFill>
            <a:ln w="15875">
              <a:noFill/>
            </a:ln>
            <a:effectLst/>
          </c:spPr>
          <c:invertIfNegative val="0"/>
          <c:cat>
            <c:strRef>
              <c:f>Taul10!$A$4:$A$104</c:f>
              <c:strCach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strCache>
            </c:strRef>
          </c:cat>
          <c:val>
            <c:numRef>
              <c:f>Taul10!$D$4:$D$104</c:f>
              <c:numCache>
                <c:formatCode>0</c:formatCode>
                <c:ptCount val="101"/>
                <c:pt idx="0">
                  <c:v>8</c:v>
                </c:pt>
                <c:pt idx="1">
                  <c:v>7</c:v>
                </c:pt>
                <c:pt idx="2">
                  <c:v>16</c:v>
                </c:pt>
                <c:pt idx="3">
                  <c:v>12</c:v>
                </c:pt>
                <c:pt idx="4">
                  <c:v>19</c:v>
                </c:pt>
                <c:pt idx="5">
                  <c:v>15</c:v>
                </c:pt>
                <c:pt idx="6">
                  <c:v>10</c:v>
                </c:pt>
                <c:pt idx="7">
                  <c:v>15</c:v>
                </c:pt>
                <c:pt idx="8">
                  <c:v>21</c:v>
                </c:pt>
                <c:pt idx="9">
                  <c:v>16</c:v>
                </c:pt>
                <c:pt idx="10">
                  <c:v>20</c:v>
                </c:pt>
                <c:pt idx="11">
                  <c:v>18</c:v>
                </c:pt>
                <c:pt idx="12">
                  <c:v>20</c:v>
                </c:pt>
                <c:pt idx="13">
                  <c:v>12</c:v>
                </c:pt>
                <c:pt idx="14">
                  <c:v>18</c:v>
                </c:pt>
                <c:pt idx="15">
                  <c:v>21</c:v>
                </c:pt>
                <c:pt idx="16">
                  <c:v>25</c:v>
                </c:pt>
                <c:pt idx="17">
                  <c:v>15</c:v>
                </c:pt>
                <c:pt idx="18">
                  <c:v>10</c:v>
                </c:pt>
                <c:pt idx="19">
                  <c:v>6</c:v>
                </c:pt>
                <c:pt idx="20">
                  <c:v>6</c:v>
                </c:pt>
                <c:pt idx="21">
                  <c:v>7</c:v>
                </c:pt>
                <c:pt idx="22">
                  <c:v>5</c:v>
                </c:pt>
                <c:pt idx="23">
                  <c:v>8</c:v>
                </c:pt>
                <c:pt idx="24">
                  <c:v>12</c:v>
                </c:pt>
                <c:pt idx="25">
                  <c:v>9</c:v>
                </c:pt>
                <c:pt idx="26">
                  <c:v>12</c:v>
                </c:pt>
                <c:pt idx="27">
                  <c:v>19</c:v>
                </c:pt>
                <c:pt idx="28">
                  <c:v>8</c:v>
                </c:pt>
                <c:pt idx="29">
                  <c:v>10</c:v>
                </c:pt>
                <c:pt idx="30">
                  <c:v>14</c:v>
                </c:pt>
                <c:pt idx="31">
                  <c:v>13</c:v>
                </c:pt>
                <c:pt idx="32">
                  <c:v>19</c:v>
                </c:pt>
                <c:pt idx="33">
                  <c:v>15</c:v>
                </c:pt>
                <c:pt idx="34">
                  <c:v>17</c:v>
                </c:pt>
                <c:pt idx="35">
                  <c:v>21</c:v>
                </c:pt>
                <c:pt idx="36">
                  <c:v>22</c:v>
                </c:pt>
                <c:pt idx="37">
                  <c:v>16</c:v>
                </c:pt>
                <c:pt idx="38">
                  <c:v>15</c:v>
                </c:pt>
                <c:pt idx="39">
                  <c:v>16</c:v>
                </c:pt>
                <c:pt idx="40">
                  <c:v>13</c:v>
                </c:pt>
                <c:pt idx="41">
                  <c:v>19</c:v>
                </c:pt>
                <c:pt idx="42">
                  <c:v>14</c:v>
                </c:pt>
                <c:pt idx="43">
                  <c:v>15</c:v>
                </c:pt>
                <c:pt idx="44">
                  <c:v>15</c:v>
                </c:pt>
                <c:pt idx="45">
                  <c:v>23</c:v>
                </c:pt>
                <c:pt idx="46">
                  <c:v>18</c:v>
                </c:pt>
                <c:pt idx="47">
                  <c:v>24</c:v>
                </c:pt>
                <c:pt idx="48">
                  <c:v>19</c:v>
                </c:pt>
                <c:pt idx="49">
                  <c:v>22</c:v>
                </c:pt>
                <c:pt idx="50">
                  <c:v>22</c:v>
                </c:pt>
                <c:pt idx="51">
                  <c:v>28</c:v>
                </c:pt>
                <c:pt idx="52">
                  <c:v>33</c:v>
                </c:pt>
                <c:pt idx="53">
                  <c:v>42</c:v>
                </c:pt>
                <c:pt idx="54">
                  <c:v>35</c:v>
                </c:pt>
                <c:pt idx="55">
                  <c:v>32</c:v>
                </c:pt>
                <c:pt idx="56">
                  <c:v>30</c:v>
                </c:pt>
                <c:pt idx="57">
                  <c:v>48</c:v>
                </c:pt>
                <c:pt idx="58">
                  <c:v>49</c:v>
                </c:pt>
                <c:pt idx="59">
                  <c:v>55</c:v>
                </c:pt>
                <c:pt idx="60">
                  <c:v>57</c:v>
                </c:pt>
                <c:pt idx="61">
                  <c:v>52</c:v>
                </c:pt>
                <c:pt idx="62">
                  <c:v>63</c:v>
                </c:pt>
                <c:pt idx="63">
                  <c:v>55</c:v>
                </c:pt>
                <c:pt idx="64">
                  <c:v>62</c:v>
                </c:pt>
                <c:pt idx="65">
                  <c:v>45</c:v>
                </c:pt>
                <c:pt idx="66">
                  <c:v>47</c:v>
                </c:pt>
                <c:pt idx="67">
                  <c:v>45</c:v>
                </c:pt>
                <c:pt idx="68">
                  <c:v>52</c:v>
                </c:pt>
                <c:pt idx="69">
                  <c:v>42</c:v>
                </c:pt>
                <c:pt idx="70">
                  <c:v>54</c:v>
                </c:pt>
                <c:pt idx="71">
                  <c:v>52</c:v>
                </c:pt>
                <c:pt idx="72">
                  <c:v>54</c:v>
                </c:pt>
                <c:pt idx="73">
                  <c:v>47</c:v>
                </c:pt>
                <c:pt idx="74">
                  <c:v>40</c:v>
                </c:pt>
                <c:pt idx="75">
                  <c:v>33</c:v>
                </c:pt>
                <c:pt idx="76">
                  <c:v>28</c:v>
                </c:pt>
                <c:pt idx="77">
                  <c:v>37</c:v>
                </c:pt>
                <c:pt idx="78">
                  <c:v>37</c:v>
                </c:pt>
                <c:pt idx="79">
                  <c:v>21</c:v>
                </c:pt>
                <c:pt idx="80">
                  <c:v>30</c:v>
                </c:pt>
                <c:pt idx="81">
                  <c:v>29</c:v>
                </c:pt>
                <c:pt idx="82">
                  <c:v>35</c:v>
                </c:pt>
                <c:pt idx="83">
                  <c:v>24</c:v>
                </c:pt>
                <c:pt idx="84">
                  <c:v>36</c:v>
                </c:pt>
                <c:pt idx="85">
                  <c:v>33</c:v>
                </c:pt>
                <c:pt idx="86">
                  <c:v>22</c:v>
                </c:pt>
                <c:pt idx="87">
                  <c:v>20</c:v>
                </c:pt>
                <c:pt idx="88">
                  <c:v>18</c:v>
                </c:pt>
                <c:pt idx="89">
                  <c:v>20</c:v>
                </c:pt>
                <c:pt idx="90">
                  <c:v>25</c:v>
                </c:pt>
                <c:pt idx="91">
                  <c:v>15</c:v>
                </c:pt>
                <c:pt idx="92">
                  <c:v>11</c:v>
                </c:pt>
                <c:pt idx="93">
                  <c:v>10</c:v>
                </c:pt>
                <c:pt idx="94">
                  <c:v>6</c:v>
                </c:pt>
                <c:pt idx="95">
                  <c:v>4</c:v>
                </c:pt>
                <c:pt idx="96">
                  <c:v>4</c:v>
                </c:pt>
                <c:pt idx="97">
                  <c:v>1</c:v>
                </c:pt>
                <c:pt idx="98">
                  <c:v>1</c:v>
                </c:pt>
                <c:pt idx="99">
                  <c:v>0</c:v>
                </c:pt>
                <c:pt idx="10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FE-F642-978A-1D20C7F82A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50"/>
        <c:axId val="747565775"/>
        <c:axId val="753553375"/>
      </c:barChart>
      <c:catAx>
        <c:axId val="7475657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753553375"/>
        <c:crosses val="autoZero"/>
        <c:auto val="1"/>
        <c:lblAlgn val="ctr"/>
        <c:lblOffset val="100"/>
        <c:tickLblSkip val="5"/>
        <c:noMultiLvlLbl val="0"/>
      </c:catAx>
      <c:valAx>
        <c:axId val="753553375"/>
        <c:scaling>
          <c:orientation val="minMax"/>
          <c:max val="75"/>
          <c:min val="-75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#;####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747565775"/>
        <c:crosses val="autoZero"/>
        <c:crossBetween val="between"/>
      </c:valAx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ln>
      <a:noFill/>
    </a:ln>
  </c:spPr>
  <c:txPr>
    <a:bodyPr/>
    <a:lstStyle/>
    <a:p>
      <a:pPr>
        <a:defRPr/>
      </a:pPr>
      <a:endParaRPr lang="fi-FI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Taul1!$B$81</c:f>
              <c:strCache>
                <c:ptCount val="1"/>
                <c:pt idx="0">
                  <c:v>Tutkimus- ja kehittämismenot/as 2018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1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5CDF-49AF-B31D-5418974DC2E9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9A6-7D41-BF55-3F57D0A957DF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9A6-7D41-BF55-3F57D0A957DF}"/>
              </c:ext>
            </c:extLst>
          </c:dPt>
          <c:cat>
            <c:strRef>
              <c:f>Taul1!$A$82:$A$102</c:f>
              <c:strCache>
                <c:ptCount val="21"/>
                <c:pt idx="0">
                  <c:v>Kouvolan</c:v>
                </c:pt>
                <c:pt idx="1">
                  <c:v>Kotka-Haminan</c:v>
                </c:pt>
                <c:pt idx="2">
                  <c:v>Hämeenlinnan</c:v>
                </c:pt>
                <c:pt idx="3">
                  <c:v>Seinäjoen</c:v>
                </c:pt>
                <c:pt idx="4">
                  <c:v>Mikkelin</c:v>
                </c:pt>
                <c:pt idx="5">
                  <c:v>Porin</c:v>
                </c:pt>
                <c:pt idx="6">
                  <c:v>Lahden</c:v>
                </c:pt>
                <c:pt idx="7">
                  <c:v>Salon</c:v>
                </c:pt>
                <c:pt idx="8">
                  <c:v>Kokkolan</c:v>
                </c:pt>
                <c:pt idx="9">
                  <c:v>Kajaanin</c:v>
                </c:pt>
                <c:pt idx="10">
                  <c:v>Rovaniemen</c:v>
                </c:pt>
                <c:pt idx="11">
                  <c:v>Joensuun</c:v>
                </c:pt>
                <c:pt idx="12">
                  <c:v>Kuopion</c:v>
                </c:pt>
                <c:pt idx="13">
                  <c:v>Lappeenrannan</c:v>
                </c:pt>
                <c:pt idx="14">
                  <c:v>Jyväskylän</c:v>
                </c:pt>
                <c:pt idx="15">
                  <c:v>Porvoon</c:v>
                </c:pt>
                <c:pt idx="16">
                  <c:v>Turun</c:v>
                </c:pt>
                <c:pt idx="17">
                  <c:v>Tampereen</c:v>
                </c:pt>
                <c:pt idx="18">
                  <c:v>Helsingin</c:v>
                </c:pt>
                <c:pt idx="19">
                  <c:v>Vaasan</c:v>
                </c:pt>
                <c:pt idx="20">
                  <c:v>Oulun</c:v>
                </c:pt>
              </c:strCache>
            </c:strRef>
          </c:cat>
          <c:val>
            <c:numRef>
              <c:f>Taul1!$B$82:$B$102</c:f>
              <c:numCache>
                <c:formatCode>0</c:formatCode>
                <c:ptCount val="21"/>
                <c:pt idx="0">
                  <c:v>115.63007271352649</c:v>
                </c:pt>
                <c:pt idx="1">
                  <c:v>213.31160271313183</c:v>
                </c:pt>
                <c:pt idx="2">
                  <c:v>289.98223725041197</c:v>
                </c:pt>
                <c:pt idx="3">
                  <c:v>329.45553138497428</c:v>
                </c:pt>
                <c:pt idx="4">
                  <c:v>362.07477265072413</c:v>
                </c:pt>
                <c:pt idx="5">
                  <c:v>372.95122190597704</c:v>
                </c:pt>
                <c:pt idx="6">
                  <c:v>391.76788998599403</c:v>
                </c:pt>
                <c:pt idx="7">
                  <c:v>402.29603100623069</c:v>
                </c:pt>
                <c:pt idx="8">
                  <c:v>425.13967531368161</c:v>
                </c:pt>
                <c:pt idx="9">
                  <c:v>565.53687531258413</c:v>
                </c:pt>
                <c:pt idx="10">
                  <c:v>577.68864677182796</c:v>
                </c:pt>
                <c:pt idx="11">
                  <c:v>781.74638281444788</c:v>
                </c:pt>
                <c:pt idx="12">
                  <c:v>1014.6930980917499</c:v>
                </c:pt>
                <c:pt idx="13">
                  <c:v>1118.0376744816372</c:v>
                </c:pt>
                <c:pt idx="14">
                  <c:v>1170.2529256323141</c:v>
                </c:pt>
                <c:pt idx="15">
                  <c:v>1263.528734269406</c:v>
                </c:pt>
                <c:pt idx="16">
                  <c:v>1293.8671544917361</c:v>
                </c:pt>
                <c:pt idx="17">
                  <c:v>1698.6291936983243</c:v>
                </c:pt>
                <c:pt idx="18">
                  <c:v>1993.4928170513176</c:v>
                </c:pt>
                <c:pt idx="19">
                  <c:v>2096.6721998261005</c:v>
                </c:pt>
                <c:pt idx="20">
                  <c:v>2838.8874468382487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C9A6-7D41-BF55-3F57D0A957D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11136688"/>
        <c:axId val="1911142128"/>
      </c:barChart>
      <c:catAx>
        <c:axId val="191113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fi-FI"/>
          </a:p>
        </c:txPr>
        <c:crossAx val="1911142128"/>
        <c:crosses val="autoZero"/>
        <c:auto val="1"/>
        <c:lblAlgn val="ctr"/>
        <c:lblOffset val="100"/>
        <c:noMultiLvlLbl val="0"/>
      </c:catAx>
      <c:valAx>
        <c:axId val="1911142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fi-FI"/>
          </a:p>
        </c:txPr>
        <c:crossAx val="1911136688"/>
        <c:crosses val="autoZero"/>
        <c:crossBetween val="between"/>
        <c:majorUnit val="300"/>
      </c:valAx>
    </c:plotArea>
    <c:plotVisOnly val="1"/>
    <c:dispBlanksAs val="gap"/>
    <c:showDLblsOverMax val="0"/>
    <c:extLst/>
  </c:chart>
  <c:spPr>
    <a:solidFill>
      <a:schemeClr val="lt1"/>
    </a:solidFill>
    <a:ln w="9525" cap="flat" cmpd="sng" algn="ctr">
      <a:noFill/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i-FI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Taul1!$B$104</c:f>
              <c:strCache>
                <c:ptCount val="1"/>
                <c:pt idx="0">
                  <c:v>Yksityisen sektorin osuus TKI menoista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E88B-4B19-B820-224A9F5E5F28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22B-F749-9CFE-8EAEB1994974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B22B-F749-9CFE-8EAEB1994974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22B-F749-9CFE-8EAEB1994974}"/>
              </c:ext>
            </c:extLst>
          </c:dPt>
          <c:cat>
            <c:strRef>
              <c:f>Taul1!$A$105:$A$125</c:f>
              <c:strCache>
                <c:ptCount val="21"/>
                <c:pt idx="0">
                  <c:v>Rovaniemen</c:v>
                </c:pt>
                <c:pt idx="1">
                  <c:v>Joensuun</c:v>
                </c:pt>
                <c:pt idx="2">
                  <c:v>Kuopion</c:v>
                </c:pt>
                <c:pt idx="3">
                  <c:v>Jyväskylän</c:v>
                </c:pt>
                <c:pt idx="4">
                  <c:v>Mikkelin</c:v>
                </c:pt>
                <c:pt idx="5">
                  <c:v>Turun</c:v>
                </c:pt>
                <c:pt idx="6">
                  <c:v>Lappeenrannan</c:v>
                </c:pt>
                <c:pt idx="7">
                  <c:v>Hämeenlinnan</c:v>
                </c:pt>
                <c:pt idx="8">
                  <c:v>Kokkolan</c:v>
                </c:pt>
                <c:pt idx="9">
                  <c:v>Kouvolan</c:v>
                </c:pt>
                <c:pt idx="10">
                  <c:v>Helsingin</c:v>
                </c:pt>
                <c:pt idx="11">
                  <c:v>Kajaanin</c:v>
                </c:pt>
                <c:pt idx="12">
                  <c:v>Tampereen</c:v>
                </c:pt>
                <c:pt idx="13">
                  <c:v>Oulun</c:v>
                </c:pt>
                <c:pt idx="14">
                  <c:v>Seinäjoen</c:v>
                </c:pt>
                <c:pt idx="15">
                  <c:v>Porin</c:v>
                </c:pt>
                <c:pt idx="16">
                  <c:v>Lahden</c:v>
                </c:pt>
                <c:pt idx="17">
                  <c:v>Vaasan</c:v>
                </c:pt>
                <c:pt idx="18">
                  <c:v>Kotka-Haminan</c:v>
                </c:pt>
                <c:pt idx="19">
                  <c:v>Salon</c:v>
                </c:pt>
                <c:pt idx="20">
                  <c:v>Porvoon</c:v>
                </c:pt>
              </c:strCache>
            </c:strRef>
          </c:cat>
          <c:val>
            <c:numRef>
              <c:f>Taul1!$B$105:$B$125</c:f>
              <c:numCache>
                <c:formatCode>0.0</c:formatCode>
                <c:ptCount val="21"/>
                <c:pt idx="0">
                  <c:v>20.466321243523318</c:v>
                </c:pt>
                <c:pt idx="1">
                  <c:v>26.954732510288064</c:v>
                </c:pt>
                <c:pt idx="2">
                  <c:v>34.901685393258433</c:v>
                </c:pt>
                <c:pt idx="3">
                  <c:v>40.046082949308762</c:v>
                </c:pt>
                <c:pt idx="4">
                  <c:v>41.472868217054263</c:v>
                </c:pt>
                <c:pt idx="5">
                  <c:v>51.334269662921351</c:v>
                </c:pt>
                <c:pt idx="6">
                  <c:v>52.62626262626263</c:v>
                </c:pt>
                <c:pt idx="7">
                  <c:v>53.874538745387447</c:v>
                </c:pt>
                <c:pt idx="8">
                  <c:v>54.86725663716814</c:v>
                </c:pt>
                <c:pt idx="9">
                  <c:v>65.384615384615387</c:v>
                </c:pt>
                <c:pt idx="10">
                  <c:v>66.50516795865633</c:v>
                </c:pt>
                <c:pt idx="11">
                  <c:v>66.666666666666671</c:v>
                </c:pt>
                <c:pt idx="12">
                  <c:v>68.799768350948312</c:v>
                </c:pt>
                <c:pt idx="13">
                  <c:v>74.483049655366443</c:v>
                </c:pt>
                <c:pt idx="14">
                  <c:v>75.119617224880386</c:v>
                </c:pt>
                <c:pt idx="15">
                  <c:v>77.935222672064768</c:v>
                </c:pt>
                <c:pt idx="16">
                  <c:v>79.134860050890595</c:v>
                </c:pt>
                <c:pt idx="17">
                  <c:v>83.64750235626768</c:v>
                </c:pt>
                <c:pt idx="18">
                  <c:v>84.831460674157299</c:v>
                </c:pt>
                <c:pt idx="19">
                  <c:v>98.780487804878049</c:v>
                </c:pt>
                <c:pt idx="20">
                  <c:v>99.329758713136727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22B-F749-9CFE-8EAEB1994974}"/>
            </c:ext>
          </c:extLst>
        </c:ser>
        <c:ser>
          <c:idx val="1"/>
          <c:order val="1"/>
          <c:tx>
            <c:strRef>
              <c:f>Taul1!$C$104</c:f>
              <c:strCache>
                <c:ptCount val="1"/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cat>
            <c:strRef>
              <c:f>Taul1!$A$105:$A$125</c:f>
              <c:strCache>
                <c:ptCount val="21"/>
                <c:pt idx="0">
                  <c:v>Rovaniemen</c:v>
                </c:pt>
                <c:pt idx="1">
                  <c:v>Joensuun</c:v>
                </c:pt>
                <c:pt idx="2">
                  <c:v>Kuopion</c:v>
                </c:pt>
                <c:pt idx="3">
                  <c:v>Jyväskylän</c:v>
                </c:pt>
                <c:pt idx="4">
                  <c:v>Mikkelin</c:v>
                </c:pt>
                <c:pt idx="5">
                  <c:v>Turun</c:v>
                </c:pt>
                <c:pt idx="6">
                  <c:v>Lappeenrannan</c:v>
                </c:pt>
                <c:pt idx="7">
                  <c:v>Hämeenlinnan</c:v>
                </c:pt>
                <c:pt idx="8">
                  <c:v>Kokkolan</c:v>
                </c:pt>
                <c:pt idx="9">
                  <c:v>Kouvolan</c:v>
                </c:pt>
                <c:pt idx="10">
                  <c:v>Helsingin</c:v>
                </c:pt>
                <c:pt idx="11">
                  <c:v>Kajaanin</c:v>
                </c:pt>
                <c:pt idx="12">
                  <c:v>Tampereen</c:v>
                </c:pt>
                <c:pt idx="13">
                  <c:v>Oulun</c:v>
                </c:pt>
                <c:pt idx="14">
                  <c:v>Seinäjoen</c:v>
                </c:pt>
                <c:pt idx="15">
                  <c:v>Porin</c:v>
                </c:pt>
                <c:pt idx="16">
                  <c:v>Lahden</c:v>
                </c:pt>
                <c:pt idx="17">
                  <c:v>Vaasan</c:v>
                </c:pt>
                <c:pt idx="18">
                  <c:v>Kotka-Haminan</c:v>
                </c:pt>
                <c:pt idx="19">
                  <c:v>Salon</c:v>
                </c:pt>
                <c:pt idx="20">
                  <c:v>Porvoon</c:v>
                </c:pt>
              </c:strCache>
            </c:strRef>
          </c:cat>
          <c:val>
            <c:numRef>
              <c:f>Taul1!$C$105:$C$125</c:f>
              <c:numCache>
                <c:formatCode>0.0</c:formatCode>
                <c:ptCount val="21"/>
                <c:pt idx="0">
                  <c:v>79.533678756476689</c:v>
                </c:pt>
                <c:pt idx="1">
                  <c:v>73.045267489711932</c:v>
                </c:pt>
                <c:pt idx="2">
                  <c:v>65.098314606741567</c:v>
                </c:pt>
                <c:pt idx="3">
                  <c:v>59.953917050691238</c:v>
                </c:pt>
                <c:pt idx="4">
                  <c:v>58.527131782945737</c:v>
                </c:pt>
                <c:pt idx="5">
                  <c:v>48.665730337078649</c:v>
                </c:pt>
                <c:pt idx="6">
                  <c:v>47.37373737373737</c:v>
                </c:pt>
                <c:pt idx="7">
                  <c:v>46.125461254612553</c:v>
                </c:pt>
                <c:pt idx="8">
                  <c:v>45.13274336283186</c:v>
                </c:pt>
                <c:pt idx="9">
                  <c:v>34.615384615384613</c:v>
                </c:pt>
                <c:pt idx="10">
                  <c:v>33.49483204134367</c:v>
                </c:pt>
                <c:pt idx="11">
                  <c:v>33.333333333333329</c:v>
                </c:pt>
                <c:pt idx="12">
                  <c:v>31.200231649051688</c:v>
                </c:pt>
                <c:pt idx="13">
                  <c:v>25.516950344633557</c:v>
                </c:pt>
                <c:pt idx="14">
                  <c:v>24.880382775119614</c:v>
                </c:pt>
                <c:pt idx="15">
                  <c:v>22.064777327935232</c:v>
                </c:pt>
                <c:pt idx="16">
                  <c:v>20.865139949109405</c:v>
                </c:pt>
                <c:pt idx="17">
                  <c:v>16.35249764373232</c:v>
                </c:pt>
                <c:pt idx="18">
                  <c:v>15.168539325842701</c:v>
                </c:pt>
                <c:pt idx="19">
                  <c:v>1.2195121951219505</c:v>
                </c:pt>
                <c:pt idx="20">
                  <c:v>0.67024128686327344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22B-F749-9CFE-8EAEB199497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11136688"/>
        <c:axId val="1911142128"/>
      </c:barChart>
      <c:catAx>
        <c:axId val="191113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fi-FI"/>
          </a:p>
        </c:txPr>
        <c:crossAx val="1911142128"/>
        <c:crosses val="autoZero"/>
        <c:auto val="1"/>
        <c:lblAlgn val="ctr"/>
        <c:lblOffset val="100"/>
        <c:noMultiLvlLbl val="0"/>
      </c:catAx>
      <c:valAx>
        <c:axId val="1911142128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fi-FI"/>
          </a:p>
        </c:txPr>
        <c:crossAx val="1911136688"/>
        <c:crosses val="autoZero"/>
        <c:crossBetween val="between"/>
      </c:valAx>
    </c:plotArea>
    <c:plotVisOnly val="1"/>
    <c:dispBlanksAs val="gap"/>
    <c:showDLblsOverMax val="0"/>
    <c:extLst/>
  </c:chart>
  <c:spPr>
    <a:solidFill>
      <a:schemeClr val="lt1"/>
    </a:solidFill>
    <a:ln w="9525" cap="flat" cmpd="sng" algn="ctr">
      <a:noFill/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i-FI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Taul1!$B$179</c:f>
              <c:strCache>
                <c:ptCount val="1"/>
                <c:pt idx="0">
                  <c:v>Korkeakouluopiskelijoita/1000as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1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C193-4999-A8EB-658B72AE85B5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193-4999-A8EB-658B72AE85B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193-4999-A8EB-658B72AE85B5}"/>
              </c:ext>
            </c:extLst>
          </c:dPt>
          <c:cat>
            <c:strRef>
              <c:f>Taul1!$A$180:$A$200</c:f>
              <c:strCache>
                <c:ptCount val="21"/>
                <c:pt idx="0">
                  <c:v>Salon</c:v>
                </c:pt>
                <c:pt idx="1">
                  <c:v>Kouvolan</c:v>
                </c:pt>
                <c:pt idx="2">
                  <c:v>Porvoon</c:v>
                </c:pt>
                <c:pt idx="3">
                  <c:v>Kotka-Haminan</c:v>
                </c:pt>
                <c:pt idx="4">
                  <c:v>Lahden</c:v>
                </c:pt>
                <c:pt idx="5">
                  <c:v>Hämeenlinnan</c:v>
                </c:pt>
                <c:pt idx="6">
                  <c:v>Porin</c:v>
                </c:pt>
                <c:pt idx="7">
                  <c:v>Kokkolan</c:v>
                </c:pt>
                <c:pt idx="8">
                  <c:v>Seinäjoen</c:v>
                </c:pt>
                <c:pt idx="9">
                  <c:v>Kajaanin</c:v>
                </c:pt>
                <c:pt idx="10">
                  <c:v>Mikkelin</c:v>
                </c:pt>
                <c:pt idx="11">
                  <c:v>Helsingin</c:v>
                </c:pt>
                <c:pt idx="12">
                  <c:v>Lappeenrannan</c:v>
                </c:pt>
                <c:pt idx="13">
                  <c:v>Tampereen</c:v>
                </c:pt>
                <c:pt idx="14">
                  <c:v>Kuopion</c:v>
                </c:pt>
                <c:pt idx="15">
                  <c:v>Joensuun</c:v>
                </c:pt>
                <c:pt idx="16">
                  <c:v>Rovaniemen</c:v>
                </c:pt>
                <c:pt idx="17">
                  <c:v>Turun</c:v>
                </c:pt>
                <c:pt idx="18">
                  <c:v>Oulun</c:v>
                </c:pt>
                <c:pt idx="19">
                  <c:v>Vaasan</c:v>
                </c:pt>
                <c:pt idx="20">
                  <c:v>Jyväskylän</c:v>
                </c:pt>
              </c:strCache>
            </c:strRef>
          </c:cat>
          <c:val>
            <c:numRef>
              <c:f>Taul1!$B$180:$B$200</c:f>
              <c:numCache>
                <c:formatCode>0.0</c:formatCode>
                <c:ptCount val="21"/>
                <c:pt idx="0">
                  <c:v>18.234672304439744</c:v>
                </c:pt>
                <c:pt idx="1">
                  <c:v>26.884625776817074</c:v>
                </c:pt>
                <c:pt idx="2">
                  <c:v>27.630576483535087</c:v>
                </c:pt>
                <c:pt idx="3">
                  <c:v>29.292107404393814</c:v>
                </c:pt>
                <c:pt idx="4">
                  <c:v>30.465321336245768</c:v>
                </c:pt>
                <c:pt idx="5">
                  <c:v>34.728463217357813</c:v>
                </c:pt>
                <c:pt idx="6">
                  <c:v>34.962852445039893</c:v>
                </c:pt>
                <c:pt idx="7">
                  <c:v>35.845328817386395</c:v>
                </c:pt>
                <c:pt idx="8">
                  <c:v>37.662153205188908</c:v>
                </c:pt>
                <c:pt idx="9">
                  <c:v>41.635975964334172</c:v>
                </c:pt>
                <c:pt idx="10">
                  <c:v>42.913262546613907</c:v>
                </c:pt>
                <c:pt idx="11">
                  <c:v>64.411342095370642</c:v>
                </c:pt>
                <c:pt idx="12">
                  <c:v>65.065972025596011</c:v>
                </c:pt>
                <c:pt idx="13">
                  <c:v>71.302128861498602</c:v>
                </c:pt>
                <c:pt idx="14">
                  <c:v>74.005898866422655</c:v>
                </c:pt>
                <c:pt idx="15">
                  <c:v>76.188865261936982</c:v>
                </c:pt>
                <c:pt idx="16">
                  <c:v>76.67789001122334</c:v>
                </c:pt>
                <c:pt idx="17">
                  <c:v>77.688631548536208</c:v>
                </c:pt>
                <c:pt idx="18">
                  <c:v>78.19558994136024</c:v>
                </c:pt>
                <c:pt idx="19">
                  <c:v>82.079586931362954</c:v>
                </c:pt>
                <c:pt idx="20">
                  <c:v>86.946717350686171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193-4999-A8EB-658B72AE85B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11136688"/>
        <c:axId val="1911142128"/>
      </c:barChart>
      <c:catAx>
        <c:axId val="191113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911142128"/>
        <c:crosses val="autoZero"/>
        <c:auto val="1"/>
        <c:lblAlgn val="ctr"/>
        <c:lblOffset val="100"/>
        <c:noMultiLvlLbl val="0"/>
      </c:catAx>
      <c:valAx>
        <c:axId val="1911142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911136688"/>
        <c:crosses val="autoZero"/>
        <c:crossBetween val="between"/>
      </c:valAx>
    </c:plotArea>
    <c:plotVisOnly val="1"/>
    <c:dispBlanksAs val="gap"/>
    <c:showDLblsOverMax val="0"/>
    <c:extLst/>
  </c:chart>
  <c:txPr>
    <a:bodyPr/>
    <a:lstStyle/>
    <a:p>
      <a:pPr>
        <a:defRPr>
          <a:solidFill>
            <a:schemeClr val="tx1"/>
          </a:solidFill>
        </a:defRPr>
      </a:pPr>
      <a:endParaRPr lang="fi-FI"/>
    </a:p>
  </c:txPr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Taul1!$B$207</c:f>
              <c:strCache>
                <c:ptCount val="1"/>
                <c:pt idx="0">
                  <c:v>VKTM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CE69-4072-9F83-250EC4B7C783}"/>
              </c:ext>
            </c:extLst>
          </c:dPt>
          <c:dPt>
            <c:idx val="12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756-40D2-8E58-B910D269FAB0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CE69-4072-9F83-250EC4B7C783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CE69-4072-9F83-250EC4B7C783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CE69-4072-9F83-250EC4B7C783}"/>
              </c:ext>
            </c:extLst>
          </c:dPt>
          <c:cat>
            <c:strRef>
              <c:f>Taul1!$A$208:$A$228</c:f>
              <c:strCache>
                <c:ptCount val="21"/>
                <c:pt idx="0">
                  <c:v>Salon</c:v>
                </c:pt>
                <c:pt idx="1">
                  <c:v>Kouvolan</c:v>
                </c:pt>
                <c:pt idx="2">
                  <c:v>Kotka-Haminan</c:v>
                </c:pt>
                <c:pt idx="3">
                  <c:v>Porin</c:v>
                </c:pt>
                <c:pt idx="4">
                  <c:v>Lahden</c:v>
                </c:pt>
                <c:pt idx="5">
                  <c:v>Mikkelin</c:v>
                </c:pt>
                <c:pt idx="6">
                  <c:v>Kokkolan</c:v>
                </c:pt>
                <c:pt idx="7">
                  <c:v>Seinäjoen</c:v>
                </c:pt>
                <c:pt idx="8">
                  <c:v>Kajaanin</c:v>
                </c:pt>
                <c:pt idx="9">
                  <c:v>Lappeenrannan</c:v>
                </c:pt>
                <c:pt idx="10">
                  <c:v>Hämeenlinnan</c:v>
                </c:pt>
                <c:pt idx="11">
                  <c:v>Porvoon</c:v>
                </c:pt>
                <c:pt idx="12">
                  <c:v>Joensuun</c:v>
                </c:pt>
                <c:pt idx="13">
                  <c:v>Rovaniemen</c:v>
                </c:pt>
                <c:pt idx="14">
                  <c:v>Vaasan</c:v>
                </c:pt>
                <c:pt idx="15">
                  <c:v>Kuopion</c:v>
                </c:pt>
                <c:pt idx="16">
                  <c:v>Turun</c:v>
                </c:pt>
                <c:pt idx="17">
                  <c:v>Tampereen</c:v>
                </c:pt>
                <c:pt idx="18">
                  <c:v>Jyväskylän</c:v>
                </c:pt>
                <c:pt idx="19">
                  <c:v>Oulun</c:v>
                </c:pt>
                <c:pt idx="20">
                  <c:v>Helsingin</c:v>
                </c:pt>
              </c:strCache>
            </c:strRef>
          </c:cat>
          <c:val>
            <c:numRef>
              <c:f>Taul1!$B$208:$B$228</c:f>
              <c:numCache>
                <c:formatCode>0</c:formatCode>
                <c:ptCount val="21"/>
                <c:pt idx="0">
                  <c:v>311.81965051172142</c:v>
                </c:pt>
                <c:pt idx="1">
                  <c:v>324.44803128038677</c:v>
                </c:pt>
                <c:pt idx="2">
                  <c:v>325.49974499572534</c:v>
                </c:pt>
                <c:pt idx="3">
                  <c:v>331.29848354900429</c:v>
                </c:pt>
                <c:pt idx="4">
                  <c:v>332.22492038266176</c:v>
                </c:pt>
                <c:pt idx="5">
                  <c:v>339.97458324722743</c:v>
                </c:pt>
                <c:pt idx="6">
                  <c:v>344.78571607567972</c:v>
                </c:pt>
                <c:pt idx="7">
                  <c:v>347.87003068775471</c:v>
                </c:pt>
                <c:pt idx="8">
                  <c:v>352.36285094560344</c:v>
                </c:pt>
                <c:pt idx="9">
                  <c:v>357.48824468979433</c:v>
                </c:pt>
                <c:pt idx="10">
                  <c:v>359.24867759977258</c:v>
                </c:pt>
                <c:pt idx="11">
                  <c:v>359.86605358563975</c:v>
                </c:pt>
                <c:pt idx="12">
                  <c:v>366.29793191154357</c:v>
                </c:pt>
                <c:pt idx="13">
                  <c:v>389.11381215469612</c:v>
                </c:pt>
                <c:pt idx="14">
                  <c:v>394.97200142034649</c:v>
                </c:pt>
                <c:pt idx="15">
                  <c:v>395.47353749367278</c:v>
                </c:pt>
                <c:pt idx="16">
                  <c:v>395.94435821416113</c:v>
                </c:pt>
                <c:pt idx="17">
                  <c:v>408.76130008837737</c:v>
                </c:pt>
                <c:pt idx="18">
                  <c:v>408.88292718608926</c:v>
                </c:pt>
                <c:pt idx="19">
                  <c:v>425.51236965178992</c:v>
                </c:pt>
                <c:pt idx="20">
                  <c:v>429.77865629533233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CE69-4072-9F83-250EC4B7C78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11136688"/>
        <c:axId val="1911142128"/>
      </c:barChart>
      <c:catAx>
        <c:axId val="191113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911142128"/>
        <c:crosses val="autoZero"/>
        <c:auto val="1"/>
        <c:lblAlgn val="ctr"/>
        <c:lblOffset val="100"/>
        <c:noMultiLvlLbl val="0"/>
      </c:catAx>
      <c:valAx>
        <c:axId val="1911142128"/>
        <c:scaling>
          <c:orientation val="minMax"/>
          <c:min val="2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911136688"/>
        <c:crosses val="autoZero"/>
        <c:crossBetween val="between"/>
        <c:majorUnit val="20"/>
      </c:valAx>
    </c:plotArea>
    <c:plotVisOnly val="1"/>
    <c:dispBlanksAs val="gap"/>
    <c:showDLblsOverMax val="0"/>
    <c:extLst/>
  </c:chart>
  <c:txPr>
    <a:bodyPr/>
    <a:lstStyle/>
    <a:p>
      <a:pPr>
        <a:defRPr>
          <a:solidFill>
            <a:schemeClr val="tx1"/>
          </a:solidFill>
        </a:defRPr>
      </a:pPr>
      <a:endParaRPr lang="fi-FI"/>
    </a:p>
  </c:txPr>
  <c:externalData r:id="rId2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Taul1!$B$235</c:f>
              <c:strCache>
                <c:ptCount val="1"/>
                <c:pt idx="0">
                  <c:v>Koulutettujen nettomuutto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133-4666-843C-21B99CD280D2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5D3-4A47-88FD-2CB8AE6DAFA9}"/>
              </c:ext>
            </c:extLst>
          </c:dPt>
          <c:dPt>
            <c:idx val="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5D3-4A47-88FD-2CB8AE6DAFA9}"/>
              </c:ext>
            </c:extLst>
          </c:dPt>
          <c:cat>
            <c:strRef>
              <c:f>Taul1!$A$236:$A$256</c:f>
              <c:strCache>
                <c:ptCount val="21"/>
                <c:pt idx="0">
                  <c:v>Oulun</c:v>
                </c:pt>
                <c:pt idx="1">
                  <c:v>Jyväskylän</c:v>
                </c:pt>
                <c:pt idx="2">
                  <c:v>Turun</c:v>
                </c:pt>
                <c:pt idx="3">
                  <c:v>Joensuun</c:v>
                </c:pt>
                <c:pt idx="4">
                  <c:v>Tampereen</c:v>
                </c:pt>
                <c:pt idx="5">
                  <c:v>Lappeenrannan</c:v>
                </c:pt>
                <c:pt idx="6">
                  <c:v>Rovaniemen</c:v>
                </c:pt>
                <c:pt idx="7">
                  <c:v>Vaasan</c:v>
                </c:pt>
                <c:pt idx="8">
                  <c:v>Kuopion</c:v>
                </c:pt>
                <c:pt idx="9">
                  <c:v>Kajaanin</c:v>
                </c:pt>
                <c:pt idx="10">
                  <c:v>Kouvolan</c:v>
                </c:pt>
                <c:pt idx="11">
                  <c:v>Kotka-Haminan</c:v>
                </c:pt>
                <c:pt idx="12">
                  <c:v>Porin</c:v>
                </c:pt>
                <c:pt idx="13">
                  <c:v>Salon</c:v>
                </c:pt>
                <c:pt idx="14">
                  <c:v>Kokkolan</c:v>
                </c:pt>
                <c:pt idx="15">
                  <c:v>Mikkelin</c:v>
                </c:pt>
                <c:pt idx="16">
                  <c:v>Seinäjoen</c:v>
                </c:pt>
                <c:pt idx="17">
                  <c:v>Porvoon</c:v>
                </c:pt>
                <c:pt idx="18">
                  <c:v>Hämeenlinnan</c:v>
                </c:pt>
                <c:pt idx="19">
                  <c:v>Lahden</c:v>
                </c:pt>
                <c:pt idx="20">
                  <c:v>Helsingin</c:v>
                </c:pt>
              </c:strCache>
            </c:strRef>
          </c:cat>
          <c:val>
            <c:numRef>
              <c:f>Taul1!$B$236:$B$256</c:f>
              <c:numCache>
                <c:formatCode>General</c:formatCode>
                <c:ptCount val="21"/>
                <c:pt idx="0">
                  <c:v>-2742</c:v>
                </c:pt>
                <c:pt idx="1">
                  <c:v>-2541</c:v>
                </c:pt>
                <c:pt idx="2">
                  <c:v>-2121</c:v>
                </c:pt>
                <c:pt idx="3">
                  <c:v>-1494</c:v>
                </c:pt>
                <c:pt idx="4">
                  <c:v>-930</c:v>
                </c:pt>
                <c:pt idx="5">
                  <c:v>-734</c:v>
                </c:pt>
                <c:pt idx="6">
                  <c:v>-538</c:v>
                </c:pt>
                <c:pt idx="7">
                  <c:v>-441</c:v>
                </c:pt>
                <c:pt idx="8">
                  <c:v>-380</c:v>
                </c:pt>
                <c:pt idx="9">
                  <c:v>-152</c:v>
                </c:pt>
                <c:pt idx="10">
                  <c:v>-24</c:v>
                </c:pt>
                <c:pt idx="11">
                  <c:v>9</c:v>
                </c:pt>
                <c:pt idx="12">
                  <c:v>23</c:v>
                </c:pt>
                <c:pt idx="13">
                  <c:v>32</c:v>
                </c:pt>
                <c:pt idx="14">
                  <c:v>220</c:v>
                </c:pt>
                <c:pt idx="15">
                  <c:v>280</c:v>
                </c:pt>
                <c:pt idx="16">
                  <c:v>310</c:v>
                </c:pt>
                <c:pt idx="17">
                  <c:v>509</c:v>
                </c:pt>
                <c:pt idx="18">
                  <c:v>523</c:v>
                </c:pt>
                <c:pt idx="19">
                  <c:v>1061</c:v>
                </c:pt>
                <c:pt idx="20">
                  <c:v>9148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55D3-4A47-88FD-2CB8AE6DAF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2038681296"/>
        <c:axId val="1614292160"/>
      </c:barChart>
      <c:catAx>
        <c:axId val="2038681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614292160"/>
        <c:crosses val="autoZero"/>
        <c:auto val="1"/>
        <c:lblAlgn val="ctr"/>
        <c:lblOffset val="100"/>
        <c:noMultiLvlLbl val="0"/>
      </c:catAx>
      <c:valAx>
        <c:axId val="1614292160"/>
        <c:scaling>
          <c:orientation val="minMax"/>
          <c:max val="10000"/>
          <c:min val="-4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2038681296"/>
        <c:crosses val="autoZero"/>
        <c:crossBetween val="between"/>
        <c:majorUnit val="2000"/>
      </c:valAx>
    </c:plotArea>
    <c:plotVisOnly val="1"/>
    <c:dispBlanksAs val="gap"/>
    <c:showDLblsOverMax val="0"/>
    <c:extLst/>
  </c:chart>
  <c:txPr>
    <a:bodyPr/>
    <a:lstStyle/>
    <a:p>
      <a:pPr>
        <a:defRPr>
          <a:solidFill>
            <a:schemeClr val="tx1"/>
          </a:solidFill>
        </a:defRPr>
      </a:pPr>
      <a:endParaRPr lang="fi-FI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fi-FI" sz="1600" dirty="0"/>
              <a:t>Kontiolahden</a:t>
            </a:r>
            <a:r>
              <a:rPr lang="fi-FI" sz="1600" baseline="0" dirty="0"/>
              <a:t> väestöpyramidi</a:t>
            </a:r>
            <a:endParaRPr lang="fi-FI" sz="1600" dirty="0"/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Taul11!$C$3</c:f>
              <c:strCache>
                <c:ptCount val="1"/>
                <c:pt idx="0">
                  <c:v>Miehet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cat>
            <c:strRef>
              <c:f>Taul11!$A$4:$A$104</c:f>
              <c:strCach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strCache>
            </c:strRef>
          </c:cat>
          <c:val>
            <c:numRef>
              <c:f>Taul11!$C$4:$C$104</c:f>
              <c:numCache>
                <c:formatCode>0</c:formatCode>
                <c:ptCount val="101"/>
                <c:pt idx="0">
                  <c:v>-87</c:v>
                </c:pt>
                <c:pt idx="1">
                  <c:v>-79</c:v>
                </c:pt>
                <c:pt idx="2">
                  <c:v>-94</c:v>
                </c:pt>
                <c:pt idx="3">
                  <c:v>-95</c:v>
                </c:pt>
                <c:pt idx="4">
                  <c:v>-88</c:v>
                </c:pt>
                <c:pt idx="5">
                  <c:v>-113</c:v>
                </c:pt>
                <c:pt idx="6">
                  <c:v>-110</c:v>
                </c:pt>
                <c:pt idx="7">
                  <c:v>-114</c:v>
                </c:pt>
                <c:pt idx="8">
                  <c:v>-107</c:v>
                </c:pt>
                <c:pt idx="9">
                  <c:v>-129</c:v>
                </c:pt>
                <c:pt idx="10">
                  <c:v>-106</c:v>
                </c:pt>
                <c:pt idx="11">
                  <c:v>-117</c:v>
                </c:pt>
                <c:pt idx="12">
                  <c:v>-119</c:v>
                </c:pt>
                <c:pt idx="13">
                  <c:v>-109</c:v>
                </c:pt>
                <c:pt idx="14">
                  <c:v>-125</c:v>
                </c:pt>
                <c:pt idx="15">
                  <c:v>-90</c:v>
                </c:pt>
                <c:pt idx="16">
                  <c:v>-119</c:v>
                </c:pt>
                <c:pt idx="17">
                  <c:v>-99</c:v>
                </c:pt>
                <c:pt idx="18">
                  <c:v>-100</c:v>
                </c:pt>
                <c:pt idx="19">
                  <c:v>-89</c:v>
                </c:pt>
                <c:pt idx="20">
                  <c:v>-84</c:v>
                </c:pt>
                <c:pt idx="21">
                  <c:v>-45</c:v>
                </c:pt>
                <c:pt idx="22">
                  <c:v>-44</c:v>
                </c:pt>
                <c:pt idx="23">
                  <c:v>-51</c:v>
                </c:pt>
                <c:pt idx="24">
                  <c:v>-53</c:v>
                </c:pt>
                <c:pt idx="25">
                  <c:v>-64</c:v>
                </c:pt>
                <c:pt idx="26">
                  <c:v>-52</c:v>
                </c:pt>
                <c:pt idx="27">
                  <c:v>-76</c:v>
                </c:pt>
                <c:pt idx="28">
                  <c:v>-72</c:v>
                </c:pt>
                <c:pt idx="29">
                  <c:v>-71</c:v>
                </c:pt>
                <c:pt idx="30">
                  <c:v>-85</c:v>
                </c:pt>
                <c:pt idx="31">
                  <c:v>-95</c:v>
                </c:pt>
                <c:pt idx="32">
                  <c:v>-90</c:v>
                </c:pt>
                <c:pt idx="33">
                  <c:v>-93</c:v>
                </c:pt>
                <c:pt idx="34">
                  <c:v>-98</c:v>
                </c:pt>
                <c:pt idx="35">
                  <c:v>-99</c:v>
                </c:pt>
                <c:pt idx="36">
                  <c:v>-118</c:v>
                </c:pt>
                <c:pt idx="37">
                  <c:v>-115</c:v>
                </c:pt>
                <c:pt idx="38">
                  <c:v>-130</c:v>
                </c:pt>
                <c:pt idx="39">
                  <c:v>-119</c:v>
                </c:pt>
                <c:pt idx="40">
                  <c:v>-103</c:v>
                </c:pt>
                <c:pt idx="41">
                  <c:v>-105</c:v>
                </c:pt>
                <c:pt idx="42">
                  <c:v>-127</c:v>
                </c:pt>
                <c:pt idx="43">
                  <c:v>-115</c:v>
                </c:pt>
                <c:pt idx="44">
                  <c:v>-120</c:v>
                </c:pt>
                <c:pt idx="45">
                  <c:v>-108</c:v>
                </c:pt>
                <c:pt idx="46">
                  <c:v>-84</c:v>
                </c:pt>
                <c:pt idx="47">
                  <c:v>-104</c:v>
                </c:pt>
                <c:pt idx="48">
                  <c:v>-91</c:v>
                </c:pt>
                <c:pt idx="49">
                  <c:v>-101</c:v>
                </c:pt>
                <c:pt idx="50">
                  <c:v>-100</c:v>
                </c:pt>
                <c:pt idx="51">
                  <c:v>-103</c:v>
                </c:pt>
                <c:pt idx="52">
                  <c:v>-100</c:v>
                </c:pt>
                <c:pt idx="53">
                  <c:v>-99</c:v>
                </c:pt>
                <c:pt idx="54">
                  <c:v>-105</c:v>
                </c:pt>
                <c:pt idx="55">
                  <c:v>-99</c:v>
                </c:pt>
                <c:pt idx="56">
                  <c:v>-111</c:v>
                </c:pt>
                <c:pt idx="57">
                  <c:v>-88</c:v>
                </c:pt>
                <c:pt idx="58">
                  <c:v>-98</c:v>
                </c:pt>
                <c:pt idx="59">
                  <c:v>-106</c:v>
                </c:pt>
                <c:pt idx="60">
                  <c:v>-101</c:v>
                </c:pt>
                <c:pt idx="61">
                  <c:v>-91</c:v>
                </c:pt>
                <c:pt idx="62">
                  <c:v>-98</c:v>
                </c:pt>
                <c:pt idx="63">
                  <c:v>-97</c:v>
                </c:pt>
                <c:pt idx="64">
                  <c:v>-103</c:v>
                </c:pt>
                <c:pt idx="65">
                  <c:v>-97</c:v>
                </c:pt>
                <c:pt idx="66">
                  <c:v>-94</c:v>
                </c:pt>
                <c:pt idx="67">
                  <c:v>-96</c:v>
                </c:pt>
                <c:pt idx="68">
                  <c:v>-91</c:v>
                </c:pt>
                <c:pt idx="69">
                  <c:v>-83</c:v>
                </c:pt>
                <c:pt idx="70">
                  <c:v>-96</c:v>
                </c:pt>
                <c:pt idx="71">
                  <c:v>-76</c:v>
                </c:pt>
                <c:pt idx="72">
                  <c:v>-76</c:v>
                </c:pt>
                <c:pt idx="73">
                  <c:v>-77</c:v>
                </c:pt>
                <c:pt idx="74">
                  <c:v>-71</c:v>
                </c:pt>
                <c:pt idx="75">
                  <c:v>-38</c:v>
                </c:pt>
                <c:pt idx="76">
                  <c:v>-53</c:v>
                </c:pt>
                <c:pt idx="77">
                  <c:v>-43</c:v>
                </c:pt>
                <c:pt idx="78">
                  <c:v>-34</c:v>
                </c:pt>
                <c:pt idx="79">
                  <c:v>-31</c:v>
                </c:pt>
                <c:pt idx="80">
                  <c:v>-32</c:v>
                </c:pt>
                <c:pt idx="81">
                  <c:v>-23</c:v>
                </c:pt>
                <c:pt idx="82">
                  <c:v>-20</c:v>
                </c:pt>
                <c:pt idx="83">
                  <c:v>-22</c:v>
                </c:pt>
                <c:pt idx="84">
                  <c:v>-17</c:v>
                </c:pt>
                <c:pt idx="85">
                  <c:v>-16</c:v>
                </c:pt>
                <c:pt idx="86">
                  <c:v>-12</c:v>
                </c:pt>
                <c:pt idx="87">
                  <c:v>-10</c:v>
                </c:pt>
                <c:pt idx="88">
                  <c:v>-8</c:v>
                </c:pt>
                <c:pt idx="89">
                  <c:v>-12</c:v>
                </c:pt>
                <c:pt idx="90">
                  <c:v>-4</c:v>
                </c:pt>
                <c:pt idx="91">
                  <c:v>-6</c:v>
                </c:pt>
                <c:pt idx="92">
                  <c:v>-4</c:v>
                </c:pt>
                <c:pt idx="93">
                  <c:v>-3</c:v>
                </c:pt>
                <c:pt idx="94">
                  <c:v>-2</c:v>
                </c:pt>
                <c:pt idx="95">
                  <c:v>-2</c:v>
                </c:pt>
                <c:pt idx="96">
                  <c:v>-1</c:v>
                </c:pt>
                <c:pt idx="97">
                  <c:v>0</c:v>
                </c:pt>
                <c:pt idx="98">
                  <c:v>0</c:v>
                </c:pt>
                <c:pt idx="99">
                  <c:v>0</c:v>
                </c:pt>
                <c:pt idx="10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05E-164D-8DF3-D90AB0299421}"/>
            </c:ext>
          </c:extLst>
        </c:ser>
        <c:ser>
          <c:idx val="1"/>
          <c:order val="1"/>
          <c:tx>
            <c:strRef>
              <c:f>Taul11!$D$3</c:f>
              <c:strCache>
                <c:ptCount val="1"/>
                <c:pt idx="0">
                  <c:v>Naiset</c:v>
                </c:pt>
              </c:strCache>
            </c:strRef>
          </c:tx>
          <c:spPr>
            <a:solidFill>
              <a:srgbClr val="ECB200"/>
            </a:solidFill>
            <a:ln w="15875">
              <a:noFill/>
            </a:ln>
            <a:effectLst/>
          </c:spPr>
          <c:invertIfNegative val="0"/>
          <c:cat>
            <c:strRef>
              <c:f>Taul11!$A$4:$A$104</c:f>
              <c:strCache>
                <c:ptCount val="101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  <c:pt idx="5">
                  <c:v>5</c:v>
                </c:pt>
                <c:pt idx="6">
                  <c:v>6</c:v>
                </c:pt>
                <c:pt idx="7">
                  <c:v>7</c:v>
                </c:pt>
                <c:pt idx="8">
                  <c:v>8</c:v>
                </c:pt>
                <c:pt idx="9">
                  <c:v>9</c:v>
                </c:pt>
                <c:pt idx="10">
                  <c:v>10</c:v>
                </c:pt>
                <c:pt idx="11">
                  <c:v>11</c:v>
                </c:pt>
                <c:pt idx="12">
                  <c:v>12</c:v>
                </c:pt>
                <c:pt idx="13">
                  <c:v>13</c:v>
                </c:pt>
                <c:pt idx="14">
                  <c:v>14</c:v>
                </c:pt>
                <c:pt idx="15">
                  <c:v>15</c:v>
                </c:pt>
                <c:pt idx="16">
                  <c:v>16</c:v>
                </c:pt>
                <c:pt idx="17">
                  <c:v>17</c:v>
                </c:pt>
                <c:pt idx="18">
                  <c:v>18</c:v>
                </c:pt>
                <c:pt idx="19">
                  <c:v>19</c:v>
                </c:pt>
                <c:pt idx="20">
                  <c:v>20</c:v>
                </c:pt>
                <c:pt idx="21">
                  <c:v>21</c:v>
                </c:pt>
                <c:pt idx="22">
                  <c:v>22</c:v>
                </c:pt>
                <c:pt idx="23">
                  <c:v>23</c:v>
                </c:pt>
                <c:pt idx="24">
                  <c:v>24</c:v>
                </c:pt>
                <c:pt idx="25">
                  <c:v>25</c:v>
                </c:pt>
                <c:pt idx="26">
                  <c:v>26</c:v>
                </c:pt>
                <c:pt idx="27">
                  <c:v>27</c:v>
                </c:pt>
                <c:pt idx="28">
                  <c:v>28</c:v>
                </c:pt>
                <c:pt idx="29">
                  <c:v>29</c:v>
                </c:pt>
                <c:pt idx="30">
                  <c:v>30</c:v>
                </c:pt>
                <c:pt idx="31">
                  <c:v>31</c:v>
                </c:pt>
                <c:pt idx="32">
                  <c:v>32</c:v>
                </c:pt>
                <c:pt idx="33">
                  <c:v>33</c:v>
                </c:pt>
                <c:pt idx="34">
                  <c:v>34</c:v>
                </c:pt>
                <c:pt idx="35">
                  <c:v>35</c:v>
                </c:pt>
                <c:pt idx="36">
                  <c:v>36</c:v>
                </c:pt>
                <c:pt idx="37">
                  <c:v>37</c:v>
                </c:pt>
                <c:pt idx="38">
                  <c:v>38</c:v>
                </c:pt>
                <c:pt idx="39">
                  <c:v>39</c:v>
                </c:pt>
                <c:pt idx="40">
                  <c:v>40</c:v>
                </c:pt>
                <c:pt idx="41">
                  <c:v>41</c:v>
                </c:pt>
                <c:pt idx="42">
                  <c:v>42</c:v>
                </c:pt>
                <c:pt idx="43">
                  <c:v>43</c:v>
                </c:pt>
                <c:pt idx="44">
                  <c:v>44</c:v>
                </c:pt>
                <c:pt idx="45">
                  <c:v>45</c:v>
                </c:pt>
                <c:pt idx="46">
                  <c:v>46</c:v>
                </c:pt>
                <c:pt idx="47">
                  <c:v>47</c:v>
                </c:pt>
                <c:pt idx="48">
                  <c:v>48</c:v>
                </c:pt>
                <c:pt idx="49">
                  <c:v>49</c:v>
                </c:pt>
                <c:pt idx="50">
                  <c:v>50</c:v>
                </c:pt>
                <c:pt idx="51">
                  <c:v>51</c:v>
                </c:pt>
                <c:pt idx="52">
                  <c:v>52</c:v>
                </c:pt>
                <c:pt idx="53">
                  <c:v>53</c:v>
                </c:pt>
                <c:pt idx="54">
                  <c:v>54</c:v>
                </c:pt>
                <c:pt idx="55">
                  <c:v>55</c:v>
                </c:pt>
                <c:pt idx="56">
                  <c:v>56</c:v>
                </c:pt>
                <c:pt idx="57">
                  <c:v>57</c:v>
                </c:pt>
                <c:pt idx="58">
                  <c:v>58</c:v>
                </c:pt>
                <c:pt idx="59">
                  <c:v>59</c:v>
                </c:pt>
                <c:pt idx="60">
                  <c:v>60</c:v>
                </c:pt>
                <c:pt idx="61">
                  <c:v>61</c:v>
                </c:pt>
                <c:pt idx="62">
                  <c:v>62</c:v>
                </c:pt>
                <c:pt idx="63">
                  <c:v>63</c:v>
                </c:pt>
                <c:pt idx="64">
                  <c:v>64</c:v>
                </c:pt>
                <c:pt idx="65">
                  <c:v>65</c:v>
                </c:pt>
                <c:pt idx="66">
                  <c:v>66</c:v>
                </c:pt>
                <c:pt idx="67">
                  <c:v>67</c:v>
                </c:pt>
                <c:pt idx="68">
                  <c:v>68</c:v>
                </c:pt>
                <c:pt idx="69">
                  <c:v>69</c:v>
                </c:pt>
                <c:pt idx="70">
                  <c:v>70</c:v>
                </c:pt>
                <c:pt idx="71">
                  <c:v>71</c:v>
                </c:pt>
                <c:pt idx="72">
                  <c:v>72</c:v>
                </c:pt>
                <c:pt idx="73">
                  <c:v>73</c:v>
                </c:pt>
                <c:pt idx="74">
                  <c:v>74</c:v>
                </c:pt>
                <c:pt idx="75">
                  <c:v>75</c:v>
                </c:pt>
                <c:pt idx="76">
                  <c:v>76</c:v>
                </c:pt>
                <c:pt idx="77">
                  <c:v>77</c:v>
                </c:pt>
                <c:pt idx="78">
                  <c:v>78</c:v>
                </c:pt>
                <c:pt idx="79">
                  <c:v>79</c:v>
                </c:pt>
                <c:pt idx="80">
                  <c:v>80</c:v>
                </c:pt>
                <c:pt idx="81">
                  <c:v>81</c:v>
                </c:pt>
                <c:pt idx="82">
                  <c:v>82</c:v>
                </c:pt>
                <c:pt idx="83">
                  <c:v>83</c:v>
                </c:pt>
                <c:pt idx="84">
                  <c:v>84</c:v>
                </c:pt>
                <c:pt idx="85">
                  <c:v>85</c:v>
                </c:pt>
                <c:pt idx="86">
                  <c:v>86</c:v>
                </c:pt>
                <c:pt idx="87">
                  <c:v>87</c:v>
                </c:pt>
                <c:pt idx="88">
                  <c:v>88</c:v>
                </c:pt>
                <c:pt idx="89">
                  <c:v>89</c:v>
                </c:pt>
                <c:pt idx="90">
                  <c:v>90</c:v>
                </c:pt>
                <c:pt idx="91">
                  <c:v>91</c:v>
                </c:pt>
                <c:pt idx="92">
                  <c:v>92</c:v>
                </c:pt>
                <c:pt idx="93">
                  <c:v>93</c:v>
                </c:pt>
                <c:pt idx="94">
                  <c:v>94</c:v>
                </c:pt>
                <c:pt idx="95">
                  <c:v>95</c:v>
                </c:pt>
                <c:pt idx="96">
                  <c:v>96</c:v>
                </c:pt>
                <c:pt idx="97">
                  <c:v>97</c:v>
                </c:pt>
                <c:pt idx="98">
                  <c:v>98</c:v>
                </c:pt>
                <c:pt idx="99">
                  <c:v>99</c:v>
                </c:pt>
                <c:pt idx="100">
                  <c:v>100</c:v>
                </c:pt>
              </c:strCache>
            </c:strRef>
          </c:cat>
          <c:val>
            <c:numRef>
              <c:f>Taul11!$D$4:$D$104</c:f>
              <c:numCache>
                <c:formatCode>0</c:formatCode>
                <c:ptCount val="101"/>
                <c:pt idx="0">
                  <c:v>69</c:v>
                </c:pt>
                <c:pt idx="1">
                  <c:v>76</c:v>
                </c:pt>
                <c:pt idx="2">
                  <c:v>78</c:v>
                </c:pt>
                <c:pt idx="3">
                  <c:v>94</c:v>
                </c:pt>
                <c:pt idx="4">
                  <c:v>114</c:v>
                </c:pt>
                <c:pt idx="5">
                  <c:v>129</c:v>
                </c:pt>
                <c:pt idx="6">
                  <c:v>123</c:v>
                </c:pt>
                <c:pt idx="7">
                  <c:v>112</c:v>
                </c:pt>
                <c:pt idx="8">
                  <c:v>133</c:v>
                </c:pt>
                <c:pt idx="9">
                  <c:v>120</c:v>
                </c:pt>
                <c:pt idx="10">
                  <c:v>111</c:v>
                </c:pt>
                <c:pt idx="11">
                  <c:v>119</c:v>
                </c:pt>
                <c:pt idx="12">
                  <c:v>107</c:v>
                </c:pt>
                <c:pt idx="13">
                  <c:v>95</c:v>
                </c:pt>
                <c:pt idx="14">
                  <c:v>105</c:v>
                </c:pt>
                <c:pt idx="15">
                  <c:v>100</c:v>
                </c:pt>
                <c:pt idx="16">
                  <c:v>105</c:v>
                </c:pt>
                <c:pt idx="17">
                  <c:v>102</c:v>
                </c:pt>
                <c:pt idx="18">
                  <c:v>84</c:v>
                </c:pt>
                <c:pt idx="19">
                  <c:v>64</c:v>
                </c:pt>
                <c:pt idx="20">
                  <c:v>44</c:v>
                </c:pt>
                <c:pt idx="21">
                  <c:v>33</c:v>
                </c:pt>
                <c:pt idx="22">
                  <c:v>37</c:v>
                </c:pt>
                <c:pt idx="23">
                  <c:v>45</c:v>
                </c:pt>
                <c:pt idx="24">
                  <c:v>51</c:v>
                </c:pt>
                <c:pt idx="25">
                  <c:v>52</c:v>
                </c:pt>
                <c:pt idx="26">
                  <c:v>69</c:v>
                </c:pt>
                <c:pt idx="27">
                  <c:v>63</c:v>
                </c:pt>
                <c:pt idx="28">
                  <c:v>67</c:v>
                </c:pt>
                <c:pt idx="29">
                  <c:v>70</c:v>
                </c:pt>
                <c:pt idx="30">
                  <c:v>83</c:v>
                </c:pt>
                <c:pt idx="31">
                  <c:v>84</c:v>
                </c:pt>
                <c:pt idx="32">
                  <c:v>94</c:v>
                </c:pt>
                <c:pt idx="33">
                  <c:v>92</c:v>
                </c:pt>
                <c:pt idx="34">
                  <c:v>99</c:v>
                </c:pt>
                <c:pt idx="35">
                  <c:v>101</c:v>
                </c:pt>
                <c:pt idx="36">
                  <c:v>122</c:v>
                </c:pt>
                <c:pt idx="37">
                  <c:v>127</c:v>
                </c:pt>
                <c:pt idx="38">
                  <c:v>111</c:v>
                </c:pt>
                <c:pt idx="39">
                  <c:v>105</c:v>
                </c:pt>
                <c:pt idx="40">
                  <c:v>91</c:v>
                </c:pt>
                <c:pt idx="41">
                  <c:v>97</c:v>
                </c:pt>
                <c:pt idx="42">
                  <c:v>111</c:v>
                </c:pt>
                <c:pt idx="43">
                  <c:v>110</c:v>
                </c:pt>
                <c:pt idx="44">
                  <c:v>121</c:v>
                </c:pt>
                <c:pt idx="45">
                  <c:v>93</c:v>
                </c:pt>
                <c:pt idx="46">
                  <c:v>87</c:v>
                </c:pt>
                <c:pt idx="47">
                  <c:v>93</c:v>
                </c:pt>
                <c:pt idx="48">
                  <c:v>93</c:v>
                </c:pt>
                <c:pt idx="49">
                  <c:v>92</c:v>
                </c:pt>
                <c:pt idx="50">
                  <c:v>102</c:v>
                </c:pt>
                <c:pt idx="51">
                  <c:v>86</c:v>
                </c:pt>
                <c:pt idx="52">
                  <c:v>91</c:v>
                </c:pt>
                <c:pt idx="53">
                  <c:v>77</c:v>
                </c:pt>
                <c:pt idx="54">
                  <c:v>98</c:v>
                </c:pt>
                <c:pt idx="55">
                  <c:v>103</c:v>
                </c:pt>
                <c:pt idx="56">
                  <c:v>96</c:v>
                </c:pt>
                <c:pt idx="57">
                  <c:v>96</c:v>
                </c:pt>
                <c:pt idx="58">
                  <c:v>90</c:v>
                </c:pt>
                <c:pt idx="59">
                  <c:v>92</c:v>
                </c:pt>
                <c:pt idx="60">
                  <c:v>103</c:v>
                </c:pt>
                <c:pt idx="61">
                  <c:v>91</c:v>
                </c:pt>
                <c:pt idx="62">
                  <c:v>95</c:v>
                </c:pt>
                <c:pt idx="63">
                  <c:v>90</c:v>
                </c:pt>
                <c:pt idx="64">
                  <c:v>91</c:v>
                </c:pt>
                <c:pt idx="65">
                  <c:v>97</c:v>
                </c:pt>
                <c:pt idx="66">
                  <c:v>94</c:v>
                </c:pt>
                <c:pt idx="67">
                  <c:v>97</c:v>
                </c:pt>
                <c:pt idx="68">
                  <c:v>83</c:v>
                </c:pt>
                <c:pt idx="69">
                  <c:v>95</c:v>
                </c:pt>
                <c:pt idx="70">
                  <c:v>72</c:v>
                </c:pt>
                <c:pt idx="71">
                  <c:v>92</c:v>
                </c:pt>
                <c:pt idx="72">
                  <c:v>63</c:v>
                </c:pt>
                <c:pt idx="73">
                  <c:v>65</c:v>
                </c:pt>
                <c:pt idx="74">
                  <c:v>57</c:v>
                </c:pt>
                <c:pt idx="75">
                  <c:v>37</c:v>
                </c:pt>
                <c:pt idx="76">
                  <c:v>41</c:v>
                </c:pt>
                <c:pt idx="77">
                  <c:v>35</c:v>
                </c:pt>
                <c:pt idx="78">
                  <c:v>47</c:v>
                </c:pt>
                <c:pt idx="79">
                  <c:v>32</c:v>
                </c:pt>
                <c:pt idx="80">
                  <c:v>29</c:v>
                </c:pt>
                <c:pt idx="81">
                  <c:v>25</c:v>
                </c:pt>
                <c:pt idx="82">
                  <c:v>25</c:v>
                </c:pt>
                <c:pt idx="83">
                  <c:v>30</c:v>
                </c:pt>
                <c:pt idx="84">
                  <c:v>25</c:v>
                </c:pt>
                <c:pt idx="85">
                  <c:v>22</c:v>
                </c:pt>
                <c:pt idx="86">
                  <c:v>21</c:v>
                </c:pt>
                <c:pt idx="87">
                  <c:v>19</c:v>
                </c:pt>
                <c:pt idx="88">
                  <c:v>15</c:v>
                </c:pt>
                <c:pt idx="89">
                  <c:v>14</c:v>
                </c:pt>
                <c:pt idx="90">
                  <c:v>17</c:v>
                </c:pt>
                <c:pt idx="91">
                  <c:v>13</c:v>
                </c:pt>
                <c:pt idx="92">
                  <c:v>5</c:v>
                </c:pt>
                <c:pt idx="93">
                  <c:v>6</c:v>
                </c:pt>
                <c:pt idx="94">
                  <c:v>11</c:v>
                </c:pt>
                <c:pt idx="95">
                  <c:v>5</c:v>
                </c:pt>
                <c:pt idx="96">
                  <c:v>2</c:v>
                </c:pt>
                <c:pt idx="97">
                  <c:v>1</c:v>
                </c:pt>
                <c:pt idx="98">
                  <c:v>0</c:v>
                </c:pt>
                <c:pt idx="99">
                  <c:v>1</c:v>
                </c:pt>
                <c:pt idx="10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5E-164D-8DF3-D90AB02994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"/>
        <c:overlap val="50"/>
        <c:axId val="747565775"/>
        <c:axId val="753553375"/>
      </c:barChart>
      <c:catAx>
        <c:axId val="747565775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753553375"/>
        <c:crosses val="autoZero"/>
        <c:auto val="1"/>
        <c:lblAlgn val="ctr"/>
        <c:lblOffset val="100"/>
        <c:tickLblSkip val="5"/>
        <c:noMultiLvlLbl val="0"/>
      </c:catAx>
      <c:valAx>
        <c:axId val="753553375"/>
        <c:scaling>
          <c:orientation val="minMax"/>
          <c:max val="150"/>
          <c:min val="-1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###;####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747565775"/>
        <c:crosses val="autoZero"/>
        <c:crossBetween val="between"/>
      </c:valAx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fi-FI"/>
        </a:p>
      </c:txPr>
    </c:legend>
    <c:plotVisOnly val="1"/>
    <c:dispBlanksAs val="gap"/>
    <c:showDLblsOverMax val="0"/>
    <c:extLst/>
  </c:chart>
  <c:spPr>
    <a:ln>
      <a:noFill/>
    </a:ln>
  </c:spPr>
  <c:txPr>
    <a:bodyPr/>
    <a:lstStyle/>
    <a:p>
      <a:pPr>
        <a:defRPr/>
      </a:pPr>
      <a:endParaRPr lang="fi-FI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Taul1!$B$58</c:f>
              <c:strCache>
                <c:ptCount val="1"/>
                <c:pt idx="0">
                  <c:v>BKTA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5F8-4D8D-8B13-A49C804C68E3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282-3D46-BFBD-85416EF7773A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282-3D46-BFBD-85416EF7773A}"/>
              </c:ext>
            </c:extLst>
          </c:dPt>
          <c:cat>
            <c:strRef>
              <c:f>Taul1!$A$59:$A$79</c:f>
              <c:strCache>
                <c:ptCount val="21"/>
                <c:pt idx="0">
                  <c:v>Salon</c:v>
                </c:pt>
                <c:pt idx="1">
                  <c:v>Lahden</c:v>
                </c:pt>
                <c:pt idx="2">
                  <c:v>Kajaanin</c:v>
                </c:pt>
                <c:pt idx="3">
                  <c:v>Joensuun </c:v>
                </c:pt>
                <c:pt idx="4">
                  <c:v>Porin</c:v>
                </c:pt>
                <c:pt idx="5">
                  <c:v>Mikkelin</c:v>
                </c:pt>
                <c:pt idx="6">
                  <c:v>Seinäjoen</c:v>
                </c:pt>
                <c:pt idx="7">
                  <c:v>Jyväskylän</c:v>
                </c:pt>
                <c:pt idx="8">
                  <c:v>Rovaniemen</c:v>
                </c:pt>
                <c:pt idx="9">
                  <c:v>Hämeenlinnan</c:v>
                </c:pt>
                <c:pt idx="10">
                  <c:v>Kouvolan</c:v>
                </c:pt>
                <c:pt idx="11">
                  <c:v>Kuopion</c:v>
                </c:pt>
                <c:pt idx="12">
                  <c:v>Oulun</c:v>
                </c:pt>
                <c:pt idx="13">
                  <c:v>Kotka-Haminan</c:v>
                </c:pt>
                <c:pt idx="14">
                  <c:v>Tampereen </c:v>
                </c:pt>
                <c:pt idx="15">
                  <c:v>Lappeenrannan</c:v>
                </c:pt>
                <c:pt idx="16">
                  <c:v>Kokkolan</c:v>
                </c:pt>
                <c:pt idx="17">
                  <c:v>Vaasan</c:v>
                </c:pt>
                <c:pt idx="18">
                  <c:v>Turun</c:v>
                </c:pt>
                <c:pt idx="19">
                  <c:v>Porvoon</c:v>
                </c:pt>
                <c:pt idx="20">
                  <c:v>Helsingin</c:v>
                </c:pt>
              </c:strCache>
            </c:strRef>
          </c:cat>
          <c:val>
            <c:numRef>
              <c:f>Taul1!$B$59:$B$79</c:f>
              <c:numCache>
                <c:formatCode>0</c:formatCode>
                <c:ptCount val="21"/>
                <c:pt idx="0">
                  <c:v>27159.9</c:v>
                </c:pt>
                <c:pt idx="1">
                  <c:v>32577.3</c:v>
                </c:pt>
                <c:pt idx="2">
                  <c:v>33155.5</c:v>
                </c:pt>
                <c:pt idx="3">
                  <c:v>33282.300000000003</c:v>
                </c:pt>
                <c:pt idx="4">
                  <c:v>33989.599999999999</c:v>
                </c:pt>
                <c:pt idx="5">
                  <c:v>34064.300000000003</c:v>
                </c:pt>
                <c:pt idx="6">
                  <c:v>34738.300000000003</c:v>
                </c:pt>
                <c:pt idx="7">
                  <c:v>35143.1</c:v>
                </c:pt>
                <c:pt idx="8">
                  <c:v>35271.599999999999</c:v>
                </c:pt>
                <c:pt idx="9">
                  <c:v>35277</c:v>
                </c:pt>
                <c:pt idx="10">
                  <c:v>35582</c:v>
                </c:pt>
                <c:pt idx="11">
                  <c:v>36721.9</c:v>
                </c:pt>
                <c:pt idx="12">
                  <c:v>37410.1</c:v>
                </c:pt>
                <c:pt idx="13">
                  <c:v>38482.5</c:v>
                </c:pt>
                <c:pt idx="14">
                  <c:v>40092.800000000003</c:v>
                </c:pt>
                <c:pt idx="15">
                  <c:v>40499.9</c:v>
                </c:pt>
                <c:pt idx="16">
                  <c:v>40831.300000000003</c:v>
                </c:pt>
                <c:pt idx="17">
                  <c:v>42102.5</c:v>
                </c:pt>
                <c:pt idx="18">
                  <c:v>42169.4</c:v>
                </c:pt>
                <c:pt idx="19">
                  <c:v>52413.3</c:v>
                </c:pt>
                <c:pt idx="20">
                  <c:v>54444.1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82-3D46-BFBD-85416EF777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11136688"/>
        <c:axId val="1911142128"/>
      </c:barChart>
      <c:catAx>
        <c:axId val="191113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fi-FI"/>
          </a:p>
        </c:txPr>
        <c:crossAx val="1911142128"/>
        <c:crosses val="autoZero"/>
        <c:auto val="1"/>
        <c:lblAlgn val="ctr"/>
        <c:lblOffset val="100"/>
        <c:noMultiLvlLbl val="0"/>
      </c:catAx>
      <c:valAx>
        <c:axId val="1911142128"/>
        <c:scaling>
          <c:orientation val="minMax"/>
          <c:min val="2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fi-FI"/>
          </a:p>
        </c:txPr>
        <c:crossAx val="1911136688"/>
        <c:crosses val="autoZero"/>
        <c:crossBetween val="between"/>
      </c:valAx>
    </c:plotArea>
    <c:plotVisOnly val="1"/>
    <c:dispBlanksAs val="gap"/>
    <c:showDLblsOverMax val="0"/>
    <c:extLst/>
  </c:chart>
  <c:spPr>
    <a:solidFill>
      <a:schemeClr val="lt1"/>
    </a:solidFill>
    <a:ln w="9525" cap="flat" cmpd="sng" algn="ctr">
      <a:noFill/>
      <a:prstDash val="solid"/>
      <a:miter lim="800000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fi-FI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Taul1!$B$1</c:f>
              <c:strCache>
                <c:ptCount val="1"/>
                <c:pt idx="0">
                  <c:v>Tavaravienti €/as. 2019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20AA-4108-AB4B-87068BBF22FA}"/>
              </c:ext>
            </c:extLst>
          </c:dPt>
          <c:dPt>
            <c:idx val="15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416A-42BE-90F0-4B3CB7EF868E}"/>
              </c:ext>
            </c:extLst>
          </c:dPt>
          <c:cat>
            <c:strRef>
              <c:f>Taul1!$A$2:$A$20</c:f>
              <c:strCache>
                <c:ptCount val="19"/>
                <c:pt idx="0">
                  <c:v>Etelä-Pohjanmaa</c:v>
                </c:pt>
                <c:pt idx="1">
                  <c:v>Ahvenanmaa</c:v>
                </c:pt>
                <c:pt idx="2">
                  <c:v>Pohjois-Pohjanmaa</c:v>
                </c:pt>
                <c:pt idx="3">
                  <c:v>Pohjois-Karjala</c:v>
                </c:pt>
                <c:pt idx="4">
                  <c:v>Kainuu</c:v>
                </c:pt>
                <c:pt idx="5">
                  <c:v>Pohjois-Savo</c:v>
                </c:pt>
                <c:pt idx="6">
                  <c:v>Kanta-Häme</c:v>
                </c:pt>
                <c:pt idx="7">
                  <c:v>Päijät-Häme</c:v>
                </c:pt>
                <c:pt idx="8">
                  <c:v>Etelä-Savo</c:v>
                </c:pt>
                <c:pt idx="9">
                  <c:v>Keski-Suomi</c:v>
                </c:pt>
                <c:pt idx="10">
                  <c:v>Pirkanmaa</c:v>
                </c:pt>
                <c:pt idx="11">
                  <c:v>Uusimaa</c:v>
                </c:pt>
                <c:pt idx="12">
                  <c:v>Varsinais-Suomi</c:v>
                </c:pt>
                <c:pt idx="13">
                  <c:v>Etelä-Karjala</c:v>
                </c:pt>
                <c:pt idx="14">
                  <c:v>Satakunta</c:v>
                </c:pt>
                <c:pt idx="15">
                  <c:v>Pohjanmaa</c:v>
                </c:pt>
                <c:pt idx="16">
                  <c:v>Lappi</c:v>
                </c:pt>
                <c:pt idx="17">
                  <c:v>Keski-Pohjanmaa</c:v>
                </c:pt>
                <c:pt idx="18">
                  <c:v>Kymenlaakso</c:v>
                </c:pt>
              </c:strCache>
            </c:strRef>
          </c:cat>
          <c:val>
            <c:numRef>
              <c:f>Taul1!$B$2:$B$20</c:f>
              <c:numCache>
                <c:formatCode>General</c:formatCode>
                <c:ptCount val="19"/>
                <c:pt idx="0">
                  <c:v>3332</c:v>
                </c:pt>
                <c:pt idx="1">
                  <c:v>3411</c:v>
                </c:pt>
                <c:pt idx="2">
                  <c:v>5457</c:v>
                </c:pt>
                <c:pt idx="3">
                  <c:v>5708</c:v>
                </c:pt>
                <c:pt idx="4">
                  <c:v>5807</c:v>
                </c:pt>
                <c:pt idx="5">
                  <c:v>6373</c:v>
                </c:pt>
                <c:pt idx="6">
                  <c:v>8200</c:v>
                </c:pt>
                <c:pt idx="7">
                  <c:v>9400</c:v>
                </c:pt>
                <c:pt idx="8">
                  <c:v>9400</c:v>
                </c:pt>
                <c:pt idx="9">
                  <c:v>9690</c:v>
                </c:pt>
                <c:pt idx="10">
                  <c:v>10104</c:v>
                </c:pt>
                <c:pt idx="11">
                  <c:v>11250</c:v>
                </c:pt>
                <c:pt idx="12">
                  <c:v>15828</c:v>
                </c:pt>
                <c:pt idx="13">
                  <c:v>16406</c:v>
                </c:pt>
                <c:pt idx="14">
                  <c:v>18124</c:v>
                </c:pt>
                <c:pt idx="15">
                  <c:v>19571</c:v>
                </c:pt>
                <c:pt idx="16">
                  <c:v>21592</c:v>
                </c:pt>
                <c:pt idx="17">
                  <c:v>25327</c:v>
                </c:pt>
                <c:pt idx="18">
                  <c:v>27488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16A-42BE-90F0-4B3CB7EF868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26232047"/>
        <c:axId val="1539095471"/>
      </c:barChart>
      <c:catAx>
        <c:axId val="152623204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539095471"/>
        <c:crosses val="autoZero"/>
        <c:auto val="1"/>
        <c:lblAlgn val="ctr"/>
        <c:lblOffset val="100"/>
        <c:noMultiLvlLbl val="0"/>
      </c:catAx>
      <c:valAx>
        <c:axId val="153909547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526232047"/>
        <c:crosses val="autoZero"/>
        <c:crossBetween val="between"/>
        <c:majorUnit val="2500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i-FI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Taul1!$B$30</c:f>
              <c:strCache>
                <c:ptCount val="1"/>
                <c:pt idx="0">
                  <c:v>Työllisyysaste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325-4C6A-907E-92736AEAF28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FE73-44B9-8782-C2FD26F04DFB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FE73-44B9-8782-C2FD26F04DFB}"/>
              </c:ext>
            </c:extLst>
          </c:dPt>
          <c:cat>
            <c:strRef>
              <c:f>Taul1!$A$31:$A$51</c:f>
              <c:strCache>
                <c:ptCount val="21"/>
                <c:pt idx="0">
                  <c:v>Joensuun</c:v>
                </c:pt>
                <c:pt idx="1">
                  <c:v>Kotka-Haminan</c:v>
                </c:pt>
                <c:pt idx="2">
                  <c:v>Jyväskylän</c:v>
                </c:pt>
                <c:pt idx="3">
                  <c:v>Lappeenrannan</c:v>
                </c:pt>
                <c:pt idx="4">
                  <c:v>Kouvolan</c:v>
                </c:pt>
                <c:pt idx="5">
                  <c:v>Lahden</c:v>
                </c:pt>
                <c:pt idx="6">
                  <c:v>Oulun</c:v>
                </c:pt>
                <c:pt idx="7">
                  <c:v>Rovaniemen</c:v>
                </c:pt>
                <c:pt idx="8">
                  <c:v>Kajaanin</c:v>
                </c:pt>
                <c:pt idx="9">
                  <c:v>Mikkelin</c:v>
                </c:pt>
                <c:pt idx="10">
                  <c:v>Porin</c:v>
                </c:pt>
                <c:pt idx="11">
                  <c:v>Kuopion</c:v>
                </c:pt>
                <c:pt idx="12">
                  <c:v>Salon</c:v>
                </c:pt>
                <c:pt idx="13">
                  <c:v>Tampereen</c:v>
                </c:pt>
                <c:pt idx="14">
                  <c:v>Turun</c:v>
                </c:pt>
                <c:pt idx="15">
                  <c:v>Hämeenlinnan</c:v>
                </c:pt>
                <c:pt idx="16">
                  <c:v>Kokkolan</c:v>
                </c:pt>
                <c:pt idx="17">
                  <c:v>Seinäjoen</c:v>
                </c:pt>
                <c:pt idx="18">
                  <c:v>Vaasan</c:v>
                </c:pt>
                <c:pt idx="19">
                  <c:v>Helsingin</c:v>
                </c:pt>
                <c:pt idx="20">
                  <c:v>Porvoon</c:v>
                </c:pt>
              </c:strCache>
            </c:strRef>
          </c:cat>
          <c:val>
            <c:numRef>
              <c:f>Taul1!$B$31:$B$51</c:f>
              <c:numCache>
                <c:formatCode>0.0</c:formatCode>
                <c:ptCount val="21"/>
                <c:pt idx="0">
                  <c:v>65.599999999999994</c:v>
                </c:pt>
                <c:pt idx="1">
                  <c:v>67.2</c:v>
                </c:pt>
                <c:pt idx="2">
                  <c:v>68.400000000000006</c:v>
                </c:pt>
                <c:pt idx="3">
                  <c:v>68.8</c:v>
                </c:pt>
                <c:pt idx="4">
                  <c:v>69</c:v>
                </c:pt>
                <c:pt idx="5">
                  <c:v>69.3</c:v>
                </c:pt>
                <c:pt idx="6">
                  <c:v>69.400000000000006</c:v>
                </c:pt>
                <c:pt idx="7">
                  <c:v>69.7</c:v>
                </c:pt>
                <c:pt idx="8">
                  <c:v>69.8</c:v>
                </c:pt>
                <c:pt idx="9">
                  <c:v>69.900000000000006</c:v>
                </c:pt>
                <c:pt idx="10">
                  <c:v>70</c:v>
                </c:pt>
                <c:pt idx="11">
                  <c:v>70.400000000000006</c:v>
                </c:pt>
                <c:pt idx="12">
                  <c:v>70.8</c:v>
                </c:pt>
                <c:pt idx="13">
                  <c:v>71.8</c:v>
                </c:pt>
                <c:pt idx="14">
                  <c:v>71.900000000000006</c:v>
                </c:pt>
                <c:pt idx="15">
                  <c:v>73</c:v>
                </c:pt>
                <c:pt idx="16">
                  <c:v>74.400000000000006</c:v>
                </c:pt>
                <c:pt idx="17">
                  <c:v>74.400000000000006</c:v>
                </c:pt>
                <c:pt idx="18">
                  <c:v>74.900000000000006</c:v>
                </c:pt>
                <c:pt idx="19">
                  <c:v>75.099999999999994</c:v>
                </c:pt>
                <c:pt idx="20">
                  <c:v>76.900000000000006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E73-44B9-8782-C2FD26F04D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11136688"/>
        <c:axId val="1911142128"/>
      </c:barChart>
      <c:catAx>
        <c:axId val="191113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911142128"/>
        <c:crosses val="autoZero"/>
        <c:auto val="1"/>
        <c:lblAlgn val="ctr"/>
        <c:lblOffset val="100"/>
        <c:noMultiLvlLbl val="0"/>
      </c:catAx>
      <c:valAx>
        <c:axId val="1911142128"/>
        <c:scaling>
          <c:orientation val="minMax"/>
          <c:max val="80"/>
          <c:min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911136688"/>
        <c:crosses val="autoZero"/>
        <c:crossBetween val="between"/>
        <c:majorUnit val="3"/>
      </c:valAx>
    </c:plotArea>
    <c:plotVisOnly val="1"/>
    <c:dispBlanksAs val="gap"/>
    <c:showDLblsOverMax val="0"/>
    <c:extLst/>
  </c:chart>
  <c:txPr>
    <a:bodyPr/>
    <a:lstStyle/>
    <a:p>
      <a:pPr>
        <a:defRPr>
          <a:solidFill>
            <a:schemeClr val="tx1"/>
          </a:solidFill>
        </a:defRPr>
      </a:pPr>
      <a:endParaRPr lang="fi-FI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Taul1!$B$151</c:f>
              <c:strCache>
                <c:ptCount val="1"/>
                <c:pt idx="0">
                  <c:v>Yrityskanta/1000 asukasta kohden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21C-4FA3-8D67-58720A807DA4}"/>
              </c:ext>
            </c:extLst>
          </c:dPt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9627-44BF-AE81-A88FFABB202F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9627-44BF-AE81-A88FFABB202F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9627-44BF-AE81-A88FFABB202F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9627-44BF-AE81-A88FFABB202F}"/>
              </c:ext>
            </c:extLst>
          </c:dPt>
          <c:cat>
            <c:strRef>
              <c:f>Taul1!$A$152:$A$172</c:f>
              <c:strCache>
                <c:ptCount val="21"/>
                <c:pt idx="0">
                  <c:v>Oulun</c:v>
                </c:pt>
                <c:pt idx="1">
                  <c:v>Kajaanin</c:v>
                </c:pt>
                <c:pt idx="2">
                  <c:v>Kuopion</c:v>
                </c:pt>
                <c:pt idx="3">
                  <c:v>Kotka-Haminan</c:v>
                </c:pt>
                <c:pt idx="4">
                  <c:v>Joensuun</c:v>
                </c:pt>
                <c:pt idx="5">
                  <c:v>Kouvolan</c:v>
                </c:pt>
                <c:pt idx="6">
                  <c:v>Lappeenrannan</c:v>
                </c:pt>
                <c:pt idx="7">
                  <c:v>Jyväskylän</c:v>
                </c:pt>
                <c:pt idx="8">
                  <c:v>Kokkolan</c:v>
                </c:pt>
                <c:pt idx="9">
                  <c:v>Lahden</c:v>
                </c:pt>
                <c:pt idx="10">
                  <c:v>Rovaniemen</c:v>
                </c:pt>
                <c:pt idx="11">
                  <c:v>Hämeenlinnan</c:v>
                </c:pt>
                <c:pt idx="12">
                  <c:v>Vaasan</c:v>
                </c:pt>
                <c:pt idx="13">
                  <c:v>Tampereen</c:v>
                </c:pt>
                <c:pt idx="14">
                  <c:v>Porin</c:v>
                </c:pt>
                <c:pt idx="15">
                  <c:v>Mikkelin</c:v>
                </c:pt>
                <c:pt idx="16">
                  <c:v>Turun</c:v>
                </c:pt>
                <c:pt idx="17">
                  <c:v>Seinäjoen</c:v>
                </c:pt>
                <c:pt idx="18">
                  <c:v>Helsingin</c:v>
                </c:pt>
                <c:pt idx="19">
                  <c:v>Porvoon</c:v>
                </c:pt>
                <c:pt idx="20">
                  <c:v>Salon</c:v>
                </c:pt>
              </c:strCache>
            </c:strRef>
          </c:cat>
          <c:val>
            <c:numRef>
              <c:f>Taul1!$B$152:$B$172</c:f>
              <c:numCache>
                <c:formatCode>0.0</c:formatCode>
                <c:ptCount val="21"/>
                <c:pt idx="0">
                  <c:v>52.882692756939967</c:v>
                </c:pt>
                <c:pt idx="1">
                  <c:v>52.975382826129099</c:v>
                </c:pt>
                <c:pt idx="2">
                  <c:v>54.717316371131091</c:v>
                </c:pt>
                <c:pt idx="3">
                  <c:v>55.244525946346378</c:v>
                </c:pt>
                <c:pt idx="4">
                  <c:v>56.753012436368323</c:v>
                </c:pt>
                <c:pt idx="5">
                  <c:v>58.193731423939482</c:v>
                </c:pt>
                <c:pt idx="6">
                  <c:v>59.663627611982555</c:v>
                </c:pt>
                <c:pt idx="7">
                  <c:v>59.698687799325647</c:v>
                </c:pt>
                <c:pt idx="8">
                  <c:v>63.016276225421009</c:v>
                </c:pt>
                <c:pt idx="9">
                  <c:v>64.357427706859582</c:v>
                </c:pt>
                <c:pt idx="10">
                  <c:v>65.110362888140656</c:v>
                </c:pt>
                <c:pt idx="11">
                  <c:v>65.76582359738093</c:v>
                </c:pt>
                <c:pt idx="12">
                  <c:v>66.362008763860445</c:v>
                </c:pt>
                <c:pt idx="13">
                  <c:v>67.547462922065122</c:v>
                </c:pt>
                <c:pt idx="14">
                  <c:v>69.545094695816331</c:v>
                </c:pt>
                <c:pt idx="15">
                  <c:v>70.369210623701221</c:v>
                </c:pt>
                <c:pt idx="16">
                  <c:v>71.681794106317412</c:v>
                </c:pt>
                <c:pt idx="17">
                  <c:v>77.107597134109781</c:v>
                </c:pt>
                <c:pt idx="18">
                  <c:v>79.601898278865832</c:v>
                </c:pt>
                <c:pt idx="19">
                  <c:v>81.317192923050882</c:v>
                </c:pt>
                <c:pt idx="20">
                  <c:v>83.08007399577167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9627-44BF-AE81-A88FFABB20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11136688"/>
        <c:axId val="1911142128"/>
      </c:barChart>
      <c:catAx>
        <c:axId val="191113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911142128"/>
        <c:crosses val="autoZero"/>
        <c:auto val="1"/>
        <c:lblAlgn val="ctr"/>
        <c:lblOffset val="100"/>
        <c:noMultiLvlLbl val="0"/>
      </c:catAx>
      <c:valAx>
        <c:axId val="1911142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911136688"/>
        <c:crosses val="autoZero"/>
        <c:crossBetween val="between"/>
      </c:valAx>
    </c:plotArea>
    <c:plotVisOnly val="1"/>
    <c:dispBlanksAs val="gap"/>
    <c:showDLblsOverMax val="0"/>
    <c:extLst/>
  </c:chart>
  <c:txPr>
    <a:bodyPr/>
    <a:lstStyle/>
    <a:p>
      <a:pPr>
        <a:defRPr>
          <a:solidFill>
            <a:schemeClr val="tx1"/>
          </a:solidFill>
        </a:defRPr>
      </a:pPr>
      <a:endParaRPr lang="fi-FI"/>
    </a:p>
  </c:txPr>
  <c:externalData r:id="rId2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Taul1!$B$125</c:f>
              <c:strCache>
                <c:ptCount val="1"/>
                <c:pt idx="0">
                  <c:v>Avoimen sektorin osuus työpaikoista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8B8-4F5E-872E-4914B4573166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39FB-4A46-9E30-A85CDEA17925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39FB-4A46-9E30-A85CDEA17925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39FB-4A46-9E30-A85CDEA1792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39FB-4A46-9E30-A85CDEA17925}"/>
              </c:ext>
            </c:extLst>
          </c:dPt>
          <c:cat>
            <c:strRef>
              <c:f>Taul1!$A$126:$A$146</c:f>
              <c:strCache>
                <c:ptCount val="21"/>
                <c:pt idx="0">
                  <c:v>Rovaniemen</c:v>
                </c:pt>
                <c:pt idx="1">
                  <c:v>Kajaanin</c:v>
                </c:pt>
                <c:pt idx="2">
                  <c:v>Kuopion</c:v>
                </c:pt>
                <c:pt idx="3">
                  <c:v>Mikkelin</c:v>
                </c:pt>
                <c:pt idx="4">
                  <c:v>Lappeenrannan</c:v>
                </c:pt>
                <c:pt idx="5">
                  <c:v>Porvoon</c:v>
                </c:pt>
                <c:pt idx="6">
                  <c:v>Joensuun</c:v>
                </c:pt>
                <c:pt idx="7">
                  <c:v>Kokkolan</c:v>
                </c:pt>
                <c:pt idx="8">
                  <c:v>Kouvolan</c:v>
                </c:pt>
                <c:pt idx="9">
                  <c:v>Kotka-Haminan</c:v>
                </c:pt>
                <c:pt idx="10">
                  <c:v>Vaasan</c:v>
                </c:pt>
                <c:pt idx="11">
                  <c:v>Hämeenlinnan</c:v>
                </c:pt>
                <c:pt idx="12">
                  <c:v>Jyväskylän</c:v>
                </c:pt>
                <c:pt idx="13">
                  <c:v>Seinäjoen</c:v>
                </c:pt>
                <c:pt idx="14">
                  <c:v>Oulun</c:v>
                </c:pt>
                <c:pt idx="15">
                  <c:v>Porin</c:v>
                </c:pt>
                <c:pt idx="16">
                  <c:v>Turun</c:v>
                </c:pt>
                <c:pt idx="17">
                  <c:v>Tampereen</c:v>
                </c:pt>
                <c:pt idx="18">
                  <c:v>Helsingin</c:v>
                </c:pt>
                <c:pt idx="19">
                  <c:v>Salon</c:v>
                </c:pt>
                <c:pt idx="20">
                  <c:v>Lahden</c:v>
                </c:pt>
              </c:strCache>
            </c:strRef>
          </c:cat>
          <c:val>
            <c:numRef>
              <c:f>Taul1!$B$126:$B$146</c:f>
              <c:numCache>
                <c:formatCode>0.0</c:formatCode>
                <c:ptCount val="21"/>
                <c:pt idx="0">
                  <c:v>58.413891219494396</c:v>
                </c:pt>
                <c:pt idx="1">
                  <c:v>59.057274649240824</c:v>
                </c:pt>
                <c:pt idx="2">
                  <c:v>61.65835622943591</c:v>
                </c:pt>
                <c:pt idx="3">
                  <c:v>63.357627544609194</c:v>
                </c:pt>
                <c:pt idx="4">
                  <c:v>64.495298515917071</c:v>
                </c:pt>
                <c:pt idx="5">
                  <c:v>64.641188959660298</c:v>
                </c:pt>
                <c:pt idx="6">
                  <c:v>64.806399597931019</c:v>
                </c:pt>
                <c:pt idx="7">
                  <c:v>65.059708093763817</c:v>
                </c:pt>
                <c:pt idx="8">
                  <c:v>65.395184897544652</c:v>
                </c:pt>
                <c:pt idx="9">
                  <c:v>66.370182126217699</c:v>
                </c:pt>
                <c:pt idx="10">
                  <c:v>66.632450118688652</c:v>
                </c:pt>
                <c:pt idx="11">
                  <c:v>67.001815388912163</c:v>
                </c:pt>
                <c:pt idx="12">
                  <c:v>67.289954609816448</c:v>
                </c:pt>
                <c:pt idx="13">
                  <c:v>67.829032013925683</c:v>
                </c:pt>
                <c:pt idx="14">
                  <c:v>67.912322696789246</c:v>
                </c:pt>
                <c:pt idx="15">
                  <c:v>68.48376987658142</c:v>
                </c:pt>
                <c:pt idx="16">
                  <c:v>69.438702829529902</c:v>
                </c:pt>
                <c:pt idx="17">
                  <c:v>71.639559436169606</c:v>
                </c:pt>
                <c:pt idx="18">
                  <c:v>72.079685132177133</c:v>
                </c:pt>
                <c:pt idx="19">
                  <c:v>73.527165091186859</c:v>
                </c:pt>
                <c:pt idx="20">
                  <c:v>74.592929441103124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9FB-4A46-9E30-A85CDEA17925}"/>
            </c:ext>
          </c:extLst>
        </c:ser>
        <c:ser>
          <c:idx val="1"/>
          <c:order val="1"/>
          <c:tx>
            <c:strRef>
              <c:f>Taul1!$C$125</c:f>
              <c:strCache>
                <c:ptCount val="1"/>
              </c:strCache>
            </c:strRef>
          </c:tx>
          <c:spPr>
            <a:solidFill>
              <a:schemeClr val="bg1">
                <a:lumMod val="85000"/>
              </a:schemeClr>
            </a:solidFill>
          </c:spPr>
          <c:invertIfNegative val="0"/>
          <c:cat>
            <c:strRef>
              <c:f>Taul1!$A$126:$A$146</c:f>
              <c:strCache>
                <c:ptCount val="21"/>
                <c:pt idx="0">
                  <c:v>Rovaniemen</c:v>
                </c:pt>
                <c:pt idx="1">
                  <c:v>Kajaanin</c:v>
                </c:pt>
                <c:pt idx="2">
                  <c:v>Kuopion</c:v>
                </c:pt>
                <c:pt idx="3">
                  <c:v>Mikkelin</c:v>
                </c:pt>
                <c:pt idx="4">
                  <c:v>Lappeenrannan</c:v>
                </c:pt>
                <c:pt idx="5">
                  <c:v>Porvoon</c:v>
                </c:pt>
                <c:pt idx="6">
                  <c:v>Joensuun</c:v>
                </c:pt>
                <c:pt idx="7">
                  <c:v>Kokkolan</c:v>
                </c:pt>
                <c:pt idx="8">
                  <c:v>Kouvolan</c:v>
                </c:pt>
                <c:pt idx="9">
                  <c:v>Kotka-Haminan</c:v>
                </c:pt>
                <c:pt idx="10">
                  <c:v>Vaasan</c:v>
                </c:pt>
                <c:pt idx="11">
                  <c:v>Hämeenlinnan</c:v>
                </c:pt>
                <c:pt idx="12">
                  <c:v>Jyväskylän</c:v>
                </c:pt>
                <c:pt idx="13">
                  <c:v>Seinäjoen</c:v>
                </c:pt>
                <c:pt idx="14">
                  <c:v>Oulun</c:v>
                </c:pt>
                <c:pt idx="15">
                  <c:v>Porin</c:v>
                </c:pt>
                <c:pt idx="16">
                  <c:v>Turun</c:v>
                </c:pt>
                <c:pt idx="17">
                  <c:v>Tampereen</c:v>
                </c:pt>
                <c:pt idx="18">
                  <c:v>Helsingin</c:v>
                </c:pt>
                <c:pt idx="19">
                  <c:v>Salon</c:v>
                </c:pt>
                <c:pt idx="20">
                  <c:v>Lahden</c:v>
                </c:pt>
              </c:strCache>
            </c:strRef>
          </c:cat>
          <c:val>
            <c:numRef>
              <c:f>Taul1!$C$126:$C$146</c:f>
              <c:numCache>
                <c:formatCode>0.0</c:formatCode>
                <c:ptCount val="21"/>
                <c:pt idx="0">
                  <c:v>41.586108780505604</c:v>
                </c:pt>
                <c:pt idx="1">
                  <c:v>40.942725350759176</c:v>
                </c:pt>
                <c:pt idx="2">
                  <c:v>38.34164377056409</c:v>
                </c:pt>
                <c:pt idx="3">
                  <c:v>36.642372455390806</c:v>
                </c:pt>
                <c:pt idx="4">
                  <c:v>35.504701484082929</c:v>
                </c:pt>
                <c:pt idx="5">
                  <c:v>35.358811040339702</c:v>
                </c:pt>
                <c:pt idx="6">
                  <c:v>35.193600402068981</c:v>
                </c:pt>
                <c:pt idx="7">
                  <c:v>34.940291906236183</c:v>
                </c:pt>
                <c:pt idx="8">
                  <c:v>34.604815102455348</c:v>
                </c:pt>
                <c:pt idx="9">
                  <c:v>33.629817873782301</c:v>
                </c:pt>
                <c:pt idx="10">
                  <c:v>33.367549881311348</c:v>
                </c:pt>
                <c:pt idx="11">
                  <c:v>32.998184611087837</c:v>
                </c:pt>
                <c:pt idx="12">
                  <c:v>32.710045390183552</c:v>
                </c:pt>
                <c:pt idx="13">
                  <c:v>32.170967986074317</c:v>
                </c:pt>
                <c:pt idx="14">
                  <c:v>32.087677303210754</c:v>
                </c:pt>
                <c:pt idx="15">
                  <c:v>31.51623012341858</c:v>
                </c:pt>
                <c:pt idx="16">
                  <c:v>30.561297170470098</c:v>
                </c:pt>
                <c:pt idx="17">
                  <c:v>28.360440563830394</c:v>
                </c:pt>
                <c:pt idx="18">
                  <c:v>27.920314867822867</c:v>
                </c:pt>
                <c:pt idx="19">
                  <c:v>26.472834908813141</c:v>
                </c:pt>
                <c:pt idx="20">
                  <c:v>25.407070558896876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9FB-4A46-9E30-A85CDEA179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11136688"/>
        <c:axId val="1911142128"/>
      </c:barChart>
      <c:catAx>
        <c:axId val="191113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911142128"/>
        <c:crosses val="autoZero"/>
        <c:auto val="1"/>
        <c:lblAlgn val="ctr"/>
        <c:lblOffset val="100"/>
        <c:noMultiLvlLbl val="0"/>
      </c:catAx>
      <c:valAx>
        <c:axId val="1911142128"/>
        <c:scaling>
          <c:orientation val="minMax"/>
          <c:max val="80"/>
          <c:min val="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911136688"/>
        <c:crosses val="autoZero"/>
        <c:crossBetween val="between"/>
        <c:majorUnit val="5"/>
      </c:valAx>
    </c:plotArea>
    <c:plotVisOnly val="1"/>
    <c:dispBlanksAs val="gap"/>
    <c:showDLblsOverMax val="0"/>
    <c:extLst/>
  </c:chart>
  <c:txPr>
    <a:bodyPr/>
    <a:lstStyle/>
    <a:p>
      <a:pPr>
        <a:defRPr>
          <a:solidFill>
            <a:schemeClr val="tx1"/>
          </a:solidFill>
        </a:defRPr>
      </a:pPr>
      <a:endParaRPr lang="fi-FI"/>
    </a:p>
  </c:txPr>
  <c:externalData r:id="rId2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Taul1!$B$264</c:f>
              <c:strCache>
                <c:ptCount val="1"/>
                <c:pt idx="0">
                  <c:v>Teollisuuden jalostusarvo/euroa asukas 2018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5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59B4-426A-A766-AB9A4D4EFD06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5896-964C-AE13-CC0BBBABD12C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5896-964C-AE13-CC0BBBABD12C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5896-964C-AE13-CC0BBBABD12C}"/>
              </c:ext>
            </c:extLst>
          </c:dPt>
          <c:cat>
            <c:strRef>
              <c:f>Taul1!$A$265:$A$282</c:f>
              <c:strCache>
                <c:ptCount val="18"/>
                <c:pt idx="0">
                  <c:v>Kainuu</c:v>
                </c:pt>
                <c:pt idx="1">
                  <c:v>Etelä-Savo</c:v>
                </c:pt>
                <c:pt idx="2">
                  <c:v>Pohjois-Pohjanmaa</c:v>
                </c:pt>
                <c:pt idx="3">
                  <c:v>Pohjois-Savo</c:v>
                </c:pt>
                <c:pt idx="4">
                  <c:v>Uusimaa</c:v>
                </c:pt>
                <c:pt idx="5">
                  <c:v>Pohjois-Karjala</c:v>
                </c:pt>
                <c:pt idx="6">
                  <c:v>Kanta-Häme</c:v>
                </c:pt>
                <c:pt idx="7">
                  <c:v>Lappi</c:v>
                </c:pt>
                <c:pt idx="8">
                  <c:v>Etelä-Pohjanmaa</c:v>
                </c:pt>
                <c:pt idx="9">
                  <c:v>Keski-Suomi</c:v>
                </c:pt>
                <c:pt idx="10">
                  <c:v>Pirkanmaa</c:v>
                </c:pt>
                <c:pt idx="11">
                  <c:v>Päijät-Häme</c:v>
                </c:pt>
                <c:pt idx="12">
                  <c:v>Kymenlaakso</c:v>
                </c:pt>
                <c:pt idx="13">
                  <c:v>Varsinais-Suomi</c:v>
                </c:pt>
                <c:pt idx="14">
                  <c:v>Keski-Pohjanmaa</c:v>
                </c:pt>
                <c:pt idx="15">
                  <c:v>Satakunta</c:v>
                </c:pt>
                <c:pt idx="16">
                  <c:v>Etelä-Karjala</c:v>
                </c:pt>
                <c:pt idx="17">
                  <c:v>Pohjanmaa</c:v>
                </c:pt>
              </c:strCache>
            </c:strRef>
          </c:cat>
          <c:val>
            <c:numRef>
              <c:f>Taul1!$B$265:$B$282</c:f>
              <c:numCache>
                <c:formatCode>0</c:formatCode>
                <c:ptCount val="18"/>
                <c:pt idx="0">
                  <c:v>1965.9462640806996</c:v>
                </c:pt>
                <c:pt idx="1">
                  <c:v>3448.9506621028249</c:v>
                </c:pt>
                <c:pt idx="2">
                  <c:v>3664.9780061674928</c:v>
                </c:pt>
                <c:pt idx="3">
                  <c:v>4353.6453286211026</c:v>
                </c:pt>
                <c:pt idx="4">
                  <c:v>4533.2436877028695</c:v>
                </c:pt>
                <c:pt idx="5">
                  <c:v>4742.0241617357005</c:v>
                </c:pt>
                <c:pt idx="6">
                  <c:v>4947.8245139002356</c:v>
                </c:pt>
                <c:pt idx="7">
                  <c:v>5192.6093142581867</c:v>
                </c:pt>
                <c:pt idx="8">
                  <c:v>5215.1806657354455</c:v>
                </c:pt>
                <c:pt idx="9">
                  <c:v>5473.5247041060393</c:v>
                </c:pt>
                <c:pt idx="10">
                  <c:v>5484.133994700007</c:v>
                </c:pt>
                <c:pt idx="11">
                  <c:v>5792.6271874953272</c:v>
                </c:pt>
                <c:pt idx="12">
                  <c:v>6679.360740074284</c:v>
                </c:pt>
                <c:pt idx="13">
                  <c:v>7417.107204199071</c:v>
                </c:pt>
                <c:pt idx="14">
                  <c:v>7516.2266025687859</c:v>
                </c:pt>
                <c:pt idx="15">
                  <c:v>8243.2624048594844</c:v>
                </c:pt>
                <c:pt idx="16">
                  <c:v>9321.7170461959049</c:v>
                </c:pt>
                <c:pt idx="17">
                  <c:v>9439.0355874641864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896-964C-AE13-CC0BBBABD1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11136688"/>
        <c:axId val="1911142128"/>
      </c:barChart>
      <c:catAx>
        <c:axId val="191113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911142128"/>
        <c:crosses val="autoZero"/>
        <c:auto val="1"/>
        <c:lblAlgn val="ctr"/>
        <c:lblOffset val="100"/>
        <c:noMultiLvlLbl val="0"/>
      </c:catAx>
      <c:valAx>
        <c:axId val="1911142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911136688"/>
        <c:crosses val="autoZero"/>
        <c:crossBetween val="between"/>
      </c:valAx>
    </c:plotArea>
    <c:plotVisOnly val="1"/>
    <c:dispBlanksAs val="gap"/>
    <c:showDLblsOverMax val="0"/>
    <c:extLst/>
  </c:chart>
  <c:txPr>
    <a:bodyPr/>
    <a:lstStyle/>
    <a:p>
      <a:pPr>
        <a:defRPr>
          <a:solidFill>
            <a:schemeClr val="tx1"/>
          </a:solidFill>
        </a:defRPr>
      </a:pPr>
      <a:endParaRPr lang="fi-FI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i-FI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Taul1!$B$286</c:f>
              <c:strCache>
                <c:ptCount val="1"/>
                <c:pt idx="0">
                  <c:v>Patentit/10000as 2017-2019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B63C-D84F-B902-A5D87FCAB149}"/>
              </c:ext>
            </c:extLst>
          </c:dPt>
          <c:dPt>
            <c:idx val="7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917-41CD-A499-6E29CE582903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B63C-D84F-B902-A5D87FCAB149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B63C-D84F-B902-A5D87FCAB149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B63C-D84F-B902-A5D87FCAB149}"/>
              </c:ext>
            </c:extLst>
          </c:dPt>
          <c:cat>
            <c:strRef>
              <c:f>Taul1!$A$287:$A$304</c:f>
              <c:strCache>
                <c:ptCount val="18"/>
                <c:pt idx="0">
                  <c:v>Keski-Pohjanmaa</c:v>
                </c:pt>
                <c:pt idx="1">
                  <c:v>Kainuu</c:v>
                </c:pt>
                <c:pt idx="2">
                  <c:v>Lappi</c:v>
                </c:pt>
                <c:pt idx="3">
                  <c:v>Kymenlaakso</c:v>
                </c:pt>
                <c:pt idx="4">
                  <c:v>Etelä-Pohjanmaa</c:v>
                </c:pt>
                <c:pt idx="5">
                  <c:v>Kanta-Häme</c:v>
                </c:pt>
                <c:pt idx="6">
                  <c:v>Pohjanmaa</c:v>
                </c:pt>
                <c:pt idx="7">
                  <c:v>Pohjois-Karjala</c:v>
                </c:pt>
                <c:pt idx="8">
                  <c:v>Varsinais-Suomi</c:v>
                </c:pt>
                <c:pt idx="9">
                  <c:v>Pohjois-Pohjanmaa</c:v>
                </c:pt>
                <c:pt idx="10">
                  <c:v>Satakunta</c:v>
                </c:pt>
                <c:pt idx="11">
                  <c:v>Pirkanmaa</c:v>
                </c:pt>
                <c:pt idx="12">
                  <c:v>Päijät-Häme</c:v>
                </c:pt>
                <c:pt idx="13">
                  <c:v>Etelä-Karjala</c:v>
                </c:pt>
                <c:pt idx="14">
                  <c:v>Keski-Suomi</c:v>
                </c:pt>
                <c:pt idx="15">
                  <c:v>Pohjois-Savo</c:v>
                </c:pt>
                <c:pt idx="16">
                  <c:v>Etelä-Savo</c:v>
                </c:pt>
                <c:pt idx="17">
                  <c:v>Uusimaa</c:v>
                </c:pt>
              </c:strCache>
            </c:strRef>
          </c:cat>
          <c:val>
            <c:numRef>
              <c:f>Taul1!$B$287:$B$304</c:f>
              <c:numCache>
                <c:formatCode>0.0</c:formatCode>
                <c:ptCount val="18"/>
                <c:pt idx="0">
                  <c:v>0.63298843578819231</c:v>
                </c:pt>
                <c:pt idx="1">
                  <c:v>0.8206961326974459</c:v>
                </c:pt>
                <c:pt idx="2">
                  <c:v>0.84126930713059855</c:v>
                </c:pt>
                <c:pt idx="3">
                  <c:v>0.98064476431837488</c:v>
                </c:pt>
                <c:pt idx="4">
                  <c:v>1.2646888338515045</c:v>
                </c:pt>
                <c:pt idx="5">
                  <c:v>1.3786166843686225</c:v>
                </c:pt>
                <c:pt idx="6">
                  <c:v>1.5124016938898972</c:v>
                </c:pt>
                <c:pt idx="7">
                  <c:v>1.5418235043798065</c:v>
                </c:pt>
                <c:pt idx="8">
                  <c:v>1.65784341042073</c:v>
                </c:pt>
                <c:pt idx="9">
                  <c:v>1.9242477040410009</c:v>
                </c:pt>
                <c:pt idx="10">
                  <c:v>1.9518919627798601</c:v>
                </c:pt>
                <c:pt idx="11">
                  <c:v>2.0778823983294084</c:v>
                </c:pt>
                <c:pt idx="12">
                  <c:v>2.0782727392133489</c:v>
                </c:pt>
                <c:pt idx="13">
                  <c:v>2.1222740425179487</c:v>
                </c:pt>
                <c:pt idx="14">
                  <c:v>2.1774474509348507</c:v>
                </c:pt>
                <c:pt idx="15">
                  <c:v>2.1860416488456749</c:v>
                </c:pt>
                <c:pt idx="16">
                  <c:v>2.8561951794796197</c:v>
                </c:pt>
                <c:pt idx="17">
                  <c:v>3.8035449118317155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63C-D84F-B902-A5D87FCAB1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911136688"/>
        <c:axId val="1911142128"/>
      </c:barChart>
      <c:catAx>
        <c:axId val="19111366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911142128"/>
        <c:crosses val="autoZero"/>
        <c:auto val="1"/>
        <c:lblAlgn val="ctr"/>
        <c:lblOffset val="100"/>
        <c:noMultiLvlLbl val="0"/>
      </c:catAx>
      <c:valAx>
        <c:axId val="1911142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fi-FI"/>
          </a:p>
        </c:txPr>
        <c:crossAx val="1911136688"/>
        <c:crosses val="autoZero"/>
        <c:crossBetween val="between"/>
      </c:valAx>
    </c:plotArea>
    <c:plotVisOnly val="1"/>
    <c:dispBlanksAs val="gap"/>
    <c:showDLblsOverMax val="0"/>
    <c:extLst/>
  </c:chart>
  <c:txPr>
    <a:bodyPr/>
    <a:lstStyle/>
    <a:p>
      <a:pPr>
        <a:defRPr>
          <a:solidFill>
            <a:schemeClr val="tx1"/>
          </a:solidFill>
        </a:defRPr>
      </a:pPr>
      <a:endParaRPr lang="fi-FI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0CC9D9-9072-46D8-B183-E251F892C549}" type="doc">
      <dgm:prSet loTypeId="urn:microsoft.com/office/officeart/2009/3/layout/SubStepProcess" loCatId="process" qsTypeId="urn:microsoft.com/office/officeart/2005/8/quickstyle/simple1" qsCatId="simple" csTypeId="urn:microsoft.com/office/officeart/2005/8/colors/accent2_1" csCatId="accent2" phldr="1"/>
      <dgm:spPr/>
    </dgm:pt>
    <dgm:pt modelId="{37E72FCA-0C87-4882-9C2A-FB37AD94EDC5}">
      <dgm:prSet phldrT="[Teksti]" custT="1"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r>
            <a:rPr lang="fi-FI" sz="4400" b="1" dirty="0">
              <a:solidFill>
                <a:schemeClr val="tx1"/>
              </a:solidFill>
            </a:rPr>
            <a:t>01</a:t>
          </a:r>
        </a:p>
        <a:p>
          <a:r>
            <a:rPr lang="fi-FI" sz="2000" b="0" dirty="0">
              <a:solidFill>
                <a:schemeClr val="tx1"/>
              </a:solidFill>
            </a:rPr>
            <a:t>Elinvoima</a:t>
          </a:r>
        </a:p>
      </dgm:t>
    </dgm:pt>
    <dgm:pt modelId="{F66B0708-B2A8-44B7-9317-8F12EA725613}" type="parTrans" cxnId="{268BD902-5BE0-417A-9DC1-09251D29DBB2}">
      <dgm:prSet/>
      <dgm:spPr/>
      <dgm:t>
        <a:bodyPr/>
        <a:lstStyle/>
        <a:p>
          <a:endParaRPr lang="fi-FI"/>
        </a:p>
      </dgm:t>
    </dgm:pt>
    <dgm:pt modelId="{3C0C1776-EB06-4FC1-9278-086083397641}" type="sibTrans" cxnId="{268BD902-5BE0-417A-9DC1-09251D29DBB2}">
      <dgm:prSet/>
      <dgm:spPr/>
      <dgm:t>
        <a:bodyPr/>
        <a:lstStyle/>
        <a:p>
          <a:endParaRPr lang="fi-FI"/>
        </a:p>
      </dgm:t>
    </dgm:pt>
    <dgm:pt modelId="{3A668442-86F4-41DE-88BC-B6C052C75F1F}">
      <dgm:prSet phldrT="[Teksti]" custT="1"/>
      <dgm:spPr>
        <a:ln>
          <a:solidFill>
            <a:srgbClr val="FFC000"/>
          </a:solidFill>
        </a:ln>
      </dgm:spPr>
      <dgm:t>
        <a:bodyPr/>
        <a:lstStyle/>
        <a:p>
          <a:r>
            <a:rPr lang="fi-FI" sz="4400" b="1" dirty="0">
              <a:solidFill>
                <a:schemeClr val="tx1"/>
              </a:solidFill>
            </a:rPr>
            <a:t>04</a:t>
          </a:r>
        </a:p>
        <a:p>
          <a:r>
            <a:rPr lang="fi-FI" sz="2000" dirty="0"/>
            <a:t>Lumovoima</a:t>
          </a:r>
        </a:p>
      </dgm:t>
    </dgm:pt>
    <dgm:pt modelId="{174BF930-AACA-49DD-A9B0-B1E87469C87E}" type="parTrans" cxnId="{5FB2B35D-A50D-42D2-86A4-08AFE1243663}">
      <dgm:prSet/>
      <dgm:spPr/>
      <dgm:t>
        <a:bodyPr/>
        <a:lstStyle/>
        <a:p>
          <a:endParaRPr lang="fi-FI"/>
        </a:p>
      </dgm:t>
    </dgm:pt>
    <dgm:pt modelId="{E739483B-1BA3-42D7-904B-E5A13BA8E2A8}" type="sibTrans" cxnId="{5FB2B35D-A50D-42D2-86A4-08AFE1243663}">
      <dgm:prSet/>
      <dgm:spPr/>
      <dgm:t>
        <a:bodyPr/>
        <a:lstStyle/>
        <a:p>
          <a:endParaRPr lang="fi-FI"/>
        </a:p>
      </dgm:t>
    </dgm:pt>
    <dgm:pt modelId="{2EFD7423-D1B1-43C8-AF0A-A722CD5FCA1B}">
      <dgm:prSet phldrT="[Teksti]" custT="1"/>
      <dgm:spPr>
        <a:ln>
          <a:solidFill>
            <a:srgbClr val="FFC000"/>
          </a:solidFill>
        </a:ln>
      </dgm:spPr>
      <dgm:t>
        <a:bodyPr/>
        <a:lstStyle/>
        <a:p>
          <a:r>
            <a:rPr lang="fi-FI" sz="4400" b="1" dirty="0">
              <a:solidFill>
                <a:schemeClr val="tx1"/>
              </a:solidFill>
            </a:rPr>
            <a:t>05</a:t>
          </a:r>
        </a:p>
        <a:p>
          <a:r>
            <a:rPr lang="fi-FI" sz="2000" dirty="0"/>
            <a:t>Kipinä- tai kitkatekijät  </a:t>
          </a:r>
        </a:p>
      </dgm:t>
    </dgm:pt>
    <dgm:pt modelId="{58A45E01-0E28-40FC-9FB6-DF86BF68D968}" type="parTrans" cxnId="{369FAF4A-91B3-4057-A7C7-694AD12B8F70}">
      <dgm:prSet/>
      <dgm:spPr/>
      <dgm:t>
        <a:bodyPr/>
        <a:lstStyle/>
        <a:p>
          <a:endParaRPr lang="fi-FI"/>
        </a:p>
      </dgm:t>
    </dgm:pt>
    <dgm:pt modelId="{0CFD92C9-A1E9-4FB5-9F24-083F2EED3B99}" type="sibTrans" cxnId="{369FAF4A-91B3-4057-A7C7-694AD12B8F70}">
      <dgm:prSet/>
      <dgm:spPr/>
      <dgm:t>
        <a:bodyPr/>
        <a:lstStyle/>
        <a:p>
          <a:endParaRPr lang="fi-FI"/>
        </a:p>
      </dgm:t>
    </dgm:pt>
    <dgm:pt modelId="{23A4D59E-4729-46B5-8901-E40897E90595}">
      <dgm:prSet custT="1"/>
      <dgm:spPr>
        <a:noFill/>
        <a:ln>
          <a:solidFill>
            <a:srgbClr val="FFC000"/>
          </a:solidFill>
        </a:ln>
      </dgm:spPr>
      <dgm:t>
        <a:bodyPr/>
        <a:lstStyle/>
        <a:p>
          <a:r>
            <a:rPr lang="fi-FI" sz="4400" b="1" dirty="0">
              <a:solidFill>
                <a:schemeClr val="tx1"/>
              </a:solidFill>
            </a:rPr>
            <a:t>02</a:t>
          </a:r>
        </a:p>
        <a:p>
          <a:r>
            <a:rPr lang="fi-FI" sz="2000" b="1" dirty="0">
              <a:solidFill>
                <a:schemeClr val="tx1"/>
              </a:solidFill>
            </a:rPr>
            <a:t>Vetovoima</a:t>
          </a:r>
        </a:p>
      </dgm:t>
    </dgm:pt>
    <dgm:pt modelId="{9E38C483-7B53-42B6-8AB6-8554DA2A4101}" type="parTrans" cxnId="{42EC3CF7-F348-492E-8275-002FD067F683}">
      <dgm:prSet/>
      <dgm:spPr/>
      <dgm:t>
        <a:bodyPr/>
        <a:lstStyle/>
        <a:p>
          <a:endParaRPr lang="fi-FI"/>
        </a:p>
      </dgm:t>
    </dgm:pt>
    <dgm:pt modelId="{672CDCEC-5954-4F29-AE84-DCB08EB6BA16}" type="sibTrans" cxnId="{42EC3CF7-F348-492E-8275-002FD067F683}">
      <dgm:prSet/>
      <dgm:spPr/>
      <dgm:t>
        <a:bodyPr/>
        <a:lstStyle/>
        <a:p>
          <a:endParaRPr lang="fi-FI"/>
        </a:p>
      </dgm:t>
    </dgm:pt>
    <dgm:pt modelId="{CECD4D2F-C0C4-4AFD-A1AD-992408FC495A}">
      <dgm:prSet custT="1"/>
      <dgm:spPr>
        <a:noFill/>
        <a:ln>
          <a:solidFill>
            <a:srgbClr val="FFC000"/>
          </a:solidFill>
        </a:ln>
      </dgm:spPr>
      <dgm:t>
        <a:bodyPr/>
        <a:lstStyle/>
        <a:p>
          <a:r>
            <a:rPr lang="fi-FI" sz="4400" b="1" dirty="0">
              <a:solidFill>
                <a:schemeClr val="tx1"/>
              </a:solidFill>
            </a:rPr>
            <a:t>03</a:t>
          </a:r>
        </a:p>
        <a:p>
          <a:r>
            <a:rPr lang="fi-FI" sz="2000" b="0" dirty="0">
              <a:solidFill>
                <a:schemeClr val="tx1"/>
              </a:solidFill>
            </a:rPr>
            <a:t>Pitovoima</a:t>
          </a:r>
        </a:p>
      </dgm:t>
    </dgm:pt>
    <dgm:pt modelId="{81A1C768-ED02-4326-83DF-9C1C9CA2ACE8}" type="parTrans" cxnId="{DB122A97-E98D-4E0B-A32F-C9FB0D3BF954}">
      <dgm:prSet/>
      <dgm:spPr/>
      <dgm:t>
        <a:bodyPr/>
        <a:lstStyle/>
        <a:p>
          <a:endParaRPr lang="fi-FI"/>
        </a:p>
      </dgm:t>
    </dgm:pt>
    <dgm:pt modelId="{B22C9D1F-928A-4B97-93B1-BEB7F25B88F0}" type="sibTrans" cxnId="{DB122A97-E98D-4E0B-A32F-C9FB0D3BF954}">
      <dgm:prSet/>
      <dgm:spPr/>
      <dgm:t>
        <a:bodyPr/>
        <a:lstStyle/>
        <a:p>
          <a:endParaRPr lang="fi-FI"/>
        </a:p>
      </dgm:t>
    </dgm:pt>
    <dgm:pt modelId="{F45935AF-FD40-4568-951E-8258339A00EC}" type="pres">
      <dgm:prSet presAssocID="{630CC9D9-9072-46D8-B183-E251F892C549}" presName="Name0" presStyleCnt="0">
        <dgm:presLayoutVars>
          <dgm:chMax val="7"/>
          <dgm:dir/>
          <dgm:animOne val="branch"/>
        </dgm:presLayoutVars>
      </dgm:prSet>
      <dgm:spPr/>
    </dgm:pt>
    <dgm:pt modelId="{4331F944-D098-4801-B46D-6945FA559529}" type="pres">
      <dgm:prSet presAssocID="{37E72FCA-0C87-4882-9C2A-FB37AD94EDC5}" presName="parTx1" presStyleLbl="node1" presStyleIdx="0" presStyleCnt="5" custLinFactNeighborX="-9403" custLinFactNeighborY="-61915"/>
      <dgm:spPr/>
    </dgm:pt>
    <dgm:pt modelId="{B86CDE68-35FD-4456-A3A5-099953EAF76D}" type="pres">
      <dgm:prSet presAssocID="{23A4D59E-4729-46B5-8901-E40897E90595}" presName="parTx2" presStyleLbl="node1" presStyleIdx="1" presStyleCnt="5" custLinFactNeighborX="1309" custLinFactNeighborY="-61322"/>
      <dgm:spPr/>
    </dgm:pt>
    <dgm:pt modelId="{1C0EA073-98C4-4B64-803F-7FAFA96F4B5B}" type="pres">
      <dgm:prSet presAssocID="{CECD4D2F-C0C4-4AFD-A1AD-992408FC495A}" presName="parTx3" presStyleLbl="node1" presStyleIdx="2" presStyleCnt="5" custScaleY="96661" custLinFactNeighborX="2064" custLinFactNeighborY="-62319"/>
      <dgm:spPr/>
    </dgm:pt>
    <dgm:pt modelId="{2E58E223-FFA9-4FA4-9FAB-3EF00EC607F1}" type="pres">
      <dgm:prSet presAssocID="{3A668442-86F4-41DE-88BC-B6C052C75F1F}" presName="parTx4" presStyleLbl="node1" presStyleIdx="3" presStyleCnt="5" custLinFactNeighborX="1665" custLinFactNeighborY="-63046"/>
      <dgm:spPr/>
    </dgm:pt>
    <dgm:pt modelId="{EADD393C-58D7-4EAB-9AC0-51943E7CE54E}" type="pres">
      <dgm:prSet presAssocID="{2EFD7423-D1B1-43C8-AF0A-A722CD5FCA1B}" presName="parTx5" presStyleLbl="node1" presStyleIdx="4" presStyleCnt="5" custLinFactNeighborX="199" custLinFactNeighborY="-63933"/>
      <dgm:spPr/>
    </dgm:pt>
  </dgm:ptLst>
  <dgm:cxnLst>
    <dgm:cxn modelId="{268BD902-5BE0-417A-9DC1-09251D29DBB2}" srcId="{630CC9D9-9072-46D8-B183-E251F892C549}" destId="{37E72FCA-0C87-4882-9C2A-FB37AD94EDC5}" srcOrd="0" destOrd="0" parTransId="{F66B0708-B2A8-44B7-9317-8F12EA725613}" sibTransId="{3C0C1776-EB06-4FC1-9278-086083397641}"/>
    <dgm:cxn modelId="{5FB2B35D-A50D-42D2-86A4-08AFE1243663}" srcId="{630CC9D9-9072-46D8-B183-E251F892C549}" destId="{3A668442-86F4-41DE-88BC-B6C052C75F1F}" srcOrd="3" destOrd="0" parTransId="{174BF930-AACA-49DD-A9B0-B1E87469C87E}" sibTransId="{E739483B-1BA3-42D7-904B-E5A13BA8E2A8}"/>
    <dgm:cxn modelId="{E8A9A060-601D-4F39-90FF-D6997253ED4D}" type="presOf" srcId="{2EFD7423-D1B1-43C8-AF0A-A722CD5FCA1B}" destId="{EADD393C-58D7-4EAB-9AC0-51943E7CE54E}" srcOrd="0" destOrd="0" presId="urn:microsoft.com/office/officeart/2009/3/layout/SubStepProcess"/>
    <dgm:cxn modelId="{369FAF4A-91B3-4057-A7C7-694AD12B8F70}" srcId="{630CC9D9-9072-46D8-B183-E251F892C549}" destId="{2EFD7423-D1B1-43C8-AF0A-A722CD5FCA1B}" srcOrd="4" destOrd="0" parTransId="{58A45E01-0E28-40FC-9FB6-DF86BF68D968}" sibTransId="{0CFD92C9-A1E9-4FB5-9F24-083F2EED3B99}"/>
    <dgm:cxn modelId="{9DA5FB53-BBBC-4FD7-9CB4-AB1D259CEAD9}" type="presOf" srcId="{3A668442-86F4-41DE-88BC-B6C052C75F1F}" destId="{2E58E223-FFA9-4FA4-9FAB-3EF00EC607F1}" srcOrd="0" destOrd="0" presId="urn:microsoft.com/office/officeart/2009/3/layout/SubStepProcess"/>
    <dgm:cxn modelId="{588F3F7A-4FA6-4D80-A4A3-0D5D6F200896}" type="presOf" srcId="{37E72FCA-0C87-4882-9C2A-FB37AD94EDC5}" destId="{4331F944-D098-4801-B46D-6945FA559529}" srcOrd="0" destOrd="0" presId="urn:microsoft.com/office/officeart/2009/3/layout/SubStepProcess"/>
    <dgm:cxn modelId="{DB122A97-E98D-4E0B-A32F-C9FB0D3BF954}" srcId="{630CC9D9-9072-46D8-B183-E251F892C549}" destId="{CECD4D2F-C0C4-4AFD-A1AD-992408FC495A}" srcOrd="2" destOrd="0" parTransId="{81A1C768-ED02-4326-83DF-9C1C9CA2ACE8}" sibTransId="{B22C9D1F-928A-4B97-93B1-BEB7F25B88F0}"/>
    <dgm:cxn modelId="{86E155B0-E2F4-4EB9-A1AE-FA923A6A8E69}" type="presOf" srcId="{CECD4D2F-C0C4-4AFD-A1AD-992408FC495A}" destId="{1C0EA073-98C4-4B64-803F-7FAFA96F4B5B}" srcOrd="0" destOrd="0" presId="urn:microsoft.com/office/officeart/2009/3/layout/SubStepProcess"/>
    <dgm:cxn modelId="{34DF4ECF-48AD-48C5-A487-589D6CA9FAF3}" type="presOf" srcId="{630CC9D9-9072-46D8-B183-E251F892C549}" destId="{F45935AF-FD40-4568-951E-8258339A00EC}" srcOrd="0" destOrd="0" presId="urn:microsoft.com/office/officeart/2009/3/layout/SubStepProcess"/>
    <dgm:cxn modelId="{C36053EA-FCC9-41ED-BB67-C84D1796C789}" type="presOf" srcId="{23A4D59E-4729-46B5-8901-E40897E90595}" destId="{B86CDE68-35FD-4456-A3A5-099953EAF76D}" srcOrd="0" destOrd="0" presId="urn:microsoft.com/office/officeart/2009/3/layout/SubStepProcess"/>
    <dgm:cxn modelId="{42EC3CF7-F348-492E-8275-002FD067F683}" srcId="{630CC9D9-9072-46D8-B183-E251F892C549}" destId="{23A4D59E-4729-46B5-8901-E40897E90595}" srcOrd="1" destOrd="0" parTransId="{9E38C483-7B53-42B6-8AB6-8554DA2A4101}" sibTransId="{672CDCEC-5954-4F29-AE84-DCB08EB6BA16}"/>
    <dgm:cxn modelId="{E307346C-0C66-416D-9662-0E0FB7548B5F}" type="presParOf" srcId="{F45935AF-FD40-4568-951E-8258339A00EC}" destId="{4331F944-D098-4801-B46D-6945FA559529}" srcOrd="0" destOrd="0" presId="urn:microsoft.com/office/officeart/2009/3/layout/SubStepProcess"/>
    <dgm:cxn modelId="{1E00557C-31AF-4B7C-9CE3-EC231A9C54EF}" type="presParOf" srcId="{F45935AF-FD40-4568-951E-8258339A00EC}" destId="{B86CDE68-35FD-4456-A3A5-099953EAF76D}" srcOrd="1" destOrd="0" presId="urn:microsoft.com/office/officeart/2009/3/layout/SubStepProcess"/>
    <dgm:cxn modelId="{9AD54E54-8A13-467A-8279-92B2F69F7290}" type="presParOf" srcId="{F45935AF-FD40-4568-951E-8258339A00EC}" destId="{1C0EA073-98C4-4B64-803F-7FAFA96F4B5B}" srcOrd="2" destOrd="0" presId="urn:microsoft.com/office/officeart/2009/3/layout/SubStepProcess"/>
    <dgm:cxn modelId="{CC9F26FE-0E03-4723-8829-5BAD31778C92}" type="presParOf" srcId="{F45935AF-FD40-4568-951E-8258339A00EC}" destId="{2E58E223-FFA9-4FA4-9FAB-3EF00EC607F1}" srcOrd="3" destOrd="0" presId="urn:microsoft.com/office/officeart/2009/3/layout/SubStepProcess"/>
    <dgm:cxn modelId="{562CFCD6-0798-4590-8F51-1E1AA26353E9}" type="presParOf" srcId="{F45935AF-FD40-4568-951E-8258339A00EC}" destId="{EADD393C-58D7-4EAB-9AC0-51943E7CE54E}" srcOrd="4" destOrd="0" presId="urn:microsoft.com/office/officeart/2009/3/layout/SubStepProcess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6637F48-74E5-4104-9B20-254B3F129CE4}" type="doc">
      <dgm:prSet loTypeId="urn:microsoft.com/office/officeart/2005/8/layout/matrix2" loCatId="matrix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fi-FI"/>
        </a:p>
      </dgm:t>
    </dgm:pt>
    <dgm:pt modelId="{5F08BCD8-A8F9-4200-BA52-BB02F45136E7}">
      <dgm:prSet phldrT="[Teksti]"/>
      <dgm:spPr>
        <a:xfrm>
          <a:off x="565205" y="313586"/>
          <a:ext cx="1929764" cy="1929764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fi-FI">
              <a:latin typeface="Trebuchet MS" panose="020B0603020202020204"/>
              <a:ea typeface="+mn-ea"/>
              <a:cs typeface="+mn-cs"/>
            </a:rPr>
            <a:t>Sosiaalinen pääoma, yhteisöllisyys,</a:t>
          </a:r>
        </a:p>
        <a:p>
          <a:pPr>
            <a:buNone/>
          </a:pPr>
          <a:r>
            <a:rPr lang="fi-FI">
              <a:latin typeface="Trebuchet MS" panose="020B0603020202020204"/>
              <a:ea typeface="+mn-ea"/>
              <a:cs typeface="+mn-cs"/>
            </a:rPr>
            <a:t>yhteenkuulu-vuus</a:t>
          </a:r>
          <a:endParaRPr lang="fi-FI" dirty="0">
            <a:latin typeface="Trebuchet MS" panose="020B0603020202020204"/>
            <a:ea typeface="+mn-ea"/>
            <a:cs typeface="+mn-cs"/>
          </a:endParaRPr>
        </a:p>
      </dgm:t>
    </dgm:pt>
    <dgm:pt modelId="{8A461FFE-9D05-41B4-8C07-689EE3A5ADB6}" type="parTrans" cxnId="{98E4C2F0-95F2-491A-A415-A133F9D9429A}">
      <dgm:prSet/>
      <dgm:spPr/>
      <dgm:t>
        <a:bodyPr/>
        <a:lstStyle/>
        <a:p>
          <a:endParaRPr lang="fi-FI"/>
        </a:p>
      </dgm:t>
    </dgm:pt>
    <dgm:pt modelId="{A16E3DB6-B488-4D04-9042-A044B97D4A6E}" type="sibTrans" cxnId="{98E4C2F0-95F2-491A-A415-A133F9D9429A}">
      <dgm:prSet/>
      <dgm:spPr/>
      <dgm:t>
        <a:bodyPr/>
        <a:lstStyle/>
        <a:p>
          <a:endParaRPr lang="fi-FI"/>
        </a:p>
      </dgm:t>
    </dgm:pt>
    <dgm:pt modelId="{9A0182B4-AA8C-4D41-9678-50A6E66B606D}">
      <dgm:prSet phldrT="[Teksti]"/>
      <dgm:spPr>
        <a:xfrm>
          <a:off x="2832679" y="313586"/>
          <a:ext cx="1929764" cy="1929764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fi-FI">
              <a:latin typeface="Trebuchet MS" panose="020B0603020202020204"/>
              <a:ea typeface="+mn-ea"/>
              <a:cs typeface="+mn-cs"/>
            </a:rPr>
            <a:t>Luottamus, arvostus, merkityksellisyys</a:t>
          </a:r>
          <a:endParaRPr lang="fi-FI" dirty="0">
            <a:latin typeface="Trebuchet MS" panose="020B0603020202020204"/>
            <a:ea typeface="+mn-ea"/>
            <a:cs typeface="+mn-cs"/>
          </a:endParaRPr>
        </a:p>
      </dgm:t>
    </dgm:pt>
    <dgm:pt modelId="{CC659B50-0CC8-4E48-96C2-E7B6D7AE6752}" type="parTrans" cxnId="{3E2C3652-4FBF-4AF3-970A-11DA67DC0BA6}">
      <dgm:prSet/>
      <dgm:spPr/>
      <dgm:t>
        <a:bodyPr/>
        <a:lstStyle/>
        <a:p>
          <a:endParaRPr lang="fi-FI"/>
        </a:p>
      </dgm:t>
    </dgm:pt>
    <dgm:pt modelId="{8AF56933-CD30-45D1-B057-A57C4EF18F67}" type="sibTrans" cxnId="{3E2C3652-4FBF-4AF3-970A-11DA67DC0BA6}">
      <dgm:prSet/>
      <dgm:spPr/>
      <dgm:t>
        <a:bodyPr/>
        <a:lstStyle/>
        <a:p>
          <a:endParaRPr lang="fi-FI"/>
        </a:p>
      </dgm:t>
    </dgm:pt>
    <dgm:pt modelId="{FB8FEDB8-5AD6-453A-A5CC-D57FF256582C}">
      <dgm:prSet phldrT="[Teksti]"/>
      <dgm:spPr>
        <a:xfrm>
          <a:off x="565205" y="2581060"/>
          <a:ext cx="1929764" cy="1929764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fi-FI">
              <a:latin typeface="Trebuchet MS" panose="020B0603020202020204"/>
              <a:ea typeface="+mn-ea"/>
              <a:cs typeface="+mn-cs"/>
            </a:rPr>
            <a:t>Ilmapiiri, osallisuus</a:t>
          </a:r>
          <a:endParaRPr lang="fi-FI" dirty="0">
            <a:latin typeface="Trebuchet MS" panose="020B0603020202020204"/>
            <a:ea typeface="+mn-ea"/>
            <a:cs typeface="+mn-cs"/>
          </a:endParaRPr>
        </a:p>
      </dgm:t>
    </dgm:pt>
    <dgm:pt modelId="{1ED73D62-BB6D-4795-9DB2-3911FC915A8C}" type="parTrans" cxnId="{0F56FC4D-B1F6-46ED-91DF-BC533CC9B0AF}">
      <dgm:prSet/>
      <dgm:spPr/>
      <dgm:t>
        <a:bodyPr/>
        <a:lstStyle/>
        <a:p>
          <a:endParaRPr lang="fi-FI"/>
        </a:p>
      </dgm:t>
    </dgm:pt>
    <dgm:pt modelId="{5B269AE8-2820-41C0-A7EB-3B74FD40D377}" type="sibTrans" cxnId="{0F56FC4D-B1F6-46ED-91DF-BC533CC9B0AF}">
      <dgm:prSet/>
      <dgm:spPr/>
      <dgm:t>
        <a:bodyPr/>
        <a:lstStyle/>
        <a:p>
          <a:endParaRPr lang="fi-FI"/>
        </a:p>
      </dgm:t>
    </dgm:pt>
    <dgm:pt modelId="{0976FE9D-F9A1-49FB-BBBD-D19196AD78FC}">
      <dgm:prSet phldrT="[Teksti]"/>
      <dgm:spPr>
        <a:xfrm>
          <a:off x="2832679" y="2581060"/>
          <a:ext cx="1929764" cy="1929764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fi-FI">
              <a:latin typeface="Trebuchet MS" panose="020B0603020202020204"/>
              <a:ea typeface="+mn-ea"/>
              <a:cs typeface="+mn-cs"/>
            </a:rPr>
            <a:t>Koettu elämänlaatu ja hyvinvointi, turvallisuus</a:t>
          </a:r>
          <a:endParaRPr lang="fi-FI" dirty="0">
            <a:latin typeface="Trebuchet MS" panose="020B0603020202020204"/>
            <a:ea typeface="+mn-ea"/>
            <a:cs typeface="+mn-cs"/>
          </a:endParaRPr>
        </a:p>
      </dgm:t>
    </dgm:pt>
    <dgm:pt modelId="{AA74F845-F19E-4885-8DE5-AB8E29F358D5}" type="parTrans" cxnId="{69FF580A-6A6B-4177-9FE2-74C371C74095}">
      <dgm:prSet/>
      <dgm:spPr/>
      <dgm:t>
        <a:bodyPr/>
        <a:lstStyle/>
        <a:p>
          <a:endParaRPr lang="fi-FI"/>
        </a:p>
      </dgm:t>
    </dgm:pt>
    <dgm:pt modelId="{08F10BB4-3253-49F2-B438-0F844E5698C1}" type="sibTrans" cxnId="{69FF580A-6A6B-4177-9FE2-74C371C74095}">
      <dgm:prSet/>
      <dgm:spPr/>
      <dgm:t>
        <a:bodyPr/>
        <a:lstStyle/>
        <a:p>
          <a:endParaRPr lang="fi-FI"/>
        </a:p>
      </dgm:t>
    </dgm:pt>
    <dgm:pt modelId="{163A98A5-237B-49FA-ADB8-91C63BD8E3E4}" type="pres">
      <dgm:prSet presAssocID="{16637F48-74E5-4104-9B20-254B3F129CE4}" presName="matrix" presStyleCnt="0">
        <dgm:presLayoutVars>
          <dgm:chMax val="1"/>
          <dgm:dir/>
          <dgm:resizeHandles val="exact"/>
        </dgm:presLayoutVars>
      </dgm:prSet>
      <dgm:spPr/>
    </dgm:pt>
    <dgm:pt modelId="{D020CE3F-C408-4474-A840-13765A61FDD7}" type="pres">
      <dgm:prSet presAssocID="{16637F48-74E5-4104-9B20-254B3F129CE4}" presName="axisShape" presStyleLbl="bgShp" presStyleIdx="0" presStyleCnt="1"/>
      <dgm:spPr>
        <a:xfrm>
          <a:off x="251619" y="0"/>
          <a:ext cx="4824412" cy="4824412"/>
        </a:xfrm>
        <a:prstGeom prst="quadArrow">
          <a:avLst>
            <a:gd name="adj1" fmla="val 2000"/>
            <a:gd name="adj2" fmla="val 4000"/>
            <a:gd name="adj3" fmla="val 5000"/>
          </a:avLst>
        </a:prstGeom>
      </dgm:spPr>
    </dgm:pt>
    <dgm:pt modelId="{B6761701-7C17-4A5C-A152-4044EC0AFB04}" type="pres">
      <dgm:prSet presAssocID="{16637F48-74E5-4104-9B20-254B3F129CE4}" presName="rect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3DD0F00-BB58-4655-A613-D6777FA3AEDA}" type="pres">
      <dgm:prSet presAssocID="{16637F48-74E5-4104-9B20-254B3F129CE4}" presName="rect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C5B6C92-C192-4509-B200-CCB354CC5DDD}" type="pres">
      <dgm:prSet presAssocID="{16637F48-74E5-4104-9B20-254B3F129CE4}" presName="rect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C487792D-332C-41AD-8812-68E357858773}" type="pres">
      <dgm:prSet presAssocID="{16637F48-74E5-4104-9B20-254B3F129CE4}" presName="rect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9E310D04-3DB0-4408-9F1A-799EC1E84283}" type="presOf" srcId="{5F08BCD8-A8F9-4200-BA52-BB02F45136E7}" destId="{B6761701-7C17-4A5C-A152-4044EC0AFB04}" srcOrd="0" destOrd="0" presId="urn:microsoft.com/office/officeart/2005/8/layout/matrix2"/>
    <dgm:cxn modelId="{69FF580A-6A6B-4177-9FE2-74C371C74095}" srcId="{16637F48-74E5-4104-9B20-254B3F129CE4}" destId="{0976FE9D-F9A1-49FB-BBBD-D19196AD78FC}" srcOrd="3" destOrd="0" parTransId="{AA74F845-F19E-4885-8DE5-AB8E29F358D5}" sibTransId="{08F10BB4-3253-49F2-B438-0F844E5698C1}"/>
    <dgm:cxn modelId="{C3C63914-2DF4-4051-83E0-5ED99177B23F}" type="presOf" srcId="{9A0182B4-AA8C-4D41-9678-50A6E66B606D}" destId="{A3DD0F00-BB58-4655-A613-D6777FA3AEDA}" srcOrd="0" destOrd="0" presId="urn:microsoft.com/office/officeart/2005/8/layout/matrix2"/>
    <dgm:cxn modelId="{EF149E1F-AA3C-4984-B774-D679162BA8D1}" type="presOf" srcId="{0976FE9D-F9A1-49FB-BBBD-D19196AD78FC}" destId="{C487792D-332C-41AD-8812-68E357858773}" srcOrd="0" destOrd="0" presId="urn:microsoft.com/office/officeart/2005/8/layout/matrix2"/>
    <dgm:cxn modelId="{0F56FC4D-B1F6-46ED-91DF-BC533CC9B0AF}" srcId="{16637F48-74E5-4104-9B20-254B3F129CE4}" destId="{FB8FEDB8-5AD6-453A-A5CC-D57FF256582C}" srcOrd="2" destOrd="0" parTransId="{1ED73D62-BB6D-4795-9DB2-3911FC915A8C}" sibTransId="{5B269AE8-2820-41C0-A7EB-3B74FD40D377}"/>
    <dgm:cxn modelId="{3E2C3652-4FBF-4AF3-970A-11DA67DC0BA6}" srcId="{16637F48-74E5-4104-9B20-254B3F129CE4}" destId="{9A0182B4-AA8C-4D41-9678-50A6E66B606D}" srcOrd="1" destOrd="0" parTransId="{CC659B50-0CC8-4E48-96C2-E7B6D7AE6752}" sibTransId="{8AF56933-CD30-45D1-B057-A57C4EF18F67}"/>
    <dgm:cxn modelId="{3C215773-AC80-495E-BF84-2BDF73A70FF9}" type="presOf" srcId="{FB8FEDB8-5AD6-453A-A5CC-D57FF256582C}" destId="{EC5B6C92-C192-4509-B200-CCB354CC5DDD}" srcOrd="0" destOrd="0" presId="urn:microsoft.com/office/officeart/2005/8/layout/matrix2"/>
    <dgm:cxn modelId="{0BD707C7-39EA-48C6-9F97-9C7C7BA5A1A2}" type="presOf" srcId="{16637F48-74E5-4104-9B20-254B3F129CE4}" destId="{163A98A5-237B-49FA-ADB8-91C63BD8E3E4}" srcOrd="0" destOrd="0" presId="urn:microsoft.com/office/officeart/2005/8/layout/matrix2"/>
    <dgm:cxn modelId="{98E4C2F0-95F2-491A-A415-A133F9D9429A}" srcId="{16637F48-74E5-4104-9B20-254B3F129CE4}" destId="{5F08BCD8-A8F9-4200-BA52-BB02F45136E7}" srcOrd="0" destOrd="0" parTransId="{8A461FFE-9D05-41B4-8C07-689EE3A5ADB6}" sibTransId="{A16E3DB6-B488-4D04-9042-A044B97D4A6E}"/>
    <dgm:cxn modelId="{883D0C3F-78DA-409D-A668-3893FF58FC7B}" type="presParOf" srcId="{163A98A5-237B-49FA-ADB8-91C63BD8E3E4}" destId="{D020CE3F-C408-4474-A840-13765A61FDD7}" srcOrd="0" destOrd="0" presId="urn:microsoft.com/office/officeart/2005/8/layout/matrix2"/>
    <dgm:cxn modelId="{6C4176F3-2FE4-476F-B781-E479BF0235CA}" type="presParOf" srcId="{163A98A5-237B-49FA-ADB8-91C63BD8E3E4}" destId="{B6761701-7C17-4A5C-A152-4044EC0AFB04}" srcOrd="1" destOrd="0" presId="urn:microsoft.com/office/officeart/2005/8/layout/matrix2"/>
    <dgm:cxn modelId="{FCB802A9-4830-4C26-B016-183E4DFCAC62}" type="presParOf" srcId="{163A98A5-237B-49FA-ADB8-91C63BD8E3E4}" destId="{A3DD0F00-BB58-4655-A613-D6777FA3AEDA}" srcOrd="2" destOrd="0" presId="urn:microsoft.com/office/officeart/2005/8/layout/matrix2"/>
    <dgm:cxn modelId="{DB4DBC0B-21E7-41EC-B041-55601F01F99E}" type="presParOf" srcId="{163A98A5-237B-49FA-ADB8-91C63BD8E3E4}" destId="{EC5B6C92-C192-4509-B200-CCB354CC5DDD}" srcOrd="3" destOrd="0" presId="urn:microsoft.com/office/officeart/2005/8/layout/matrix2"/>
    <dgm:cxn modelId="{8CCFB942-F2B3-45E7-8774-879547BD2D2B}" type="presParOf" srcId="{163A98A5-237B-49FA-ADB8-91C63BD8E3E4}" destId="{C487792D-332C-41AD-8812-68E357858773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6637F48-74E5-4104-9B20-254B3F129CE4}" type="doc">
      <dgm:prSet loTypeId="urn:microsoft.com/office/officeart/2005/8/layout/matrix3" loCatId="matrix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fi-FI"/>
        </a:p>
      </dgm:t>
    </dgm:pt>
    <dgm:pt modelId="{5F08BCD8-A8F9-4200-BA52-BB02F45136E7}">
      <dgm:prSet phldrT="[Teksti]"/>
      <dgm:spPr>
        <a:solidFill>
          <a:srgbClr val="FFC000"/>
        </a:solidFill>
      </dgm:spPr>
      <dgm:t>
        <a:bodyPr/>
        <a:lstStyle/>
        <a:p>
          <a:r>
            <a:rPr lang="fi-FI" dirty="0"/>
            <a:t>ALUETALOUS-DYNAMIIKKA</a:t>
          </a:r>
        </a:p>
      </dgm:t>
    </dgm:pt>
    <dgm:pt modelId="{8A461FFE-9D05-41B4-8C07-689EE3A5ADB6}" type="parTrans" cxnId="{98E4C2F0-95F2-491A-A415-A133F9D9429A}">
      <dgm:prSet/>
      <dgm:spPr/>
      <dgm:t>
        <a:bodyPr/>
        <a:lstStyle/>
        <a:p>
          <a:endParaRPr lang="fi-FI"/>
        </a:p>
      </dgm:t>
    </dgm:pt>
    <dgm:pt modelId="{A16E3DB6-B488-4D04-9042-A044B97D4A6E}" type="sibTrans" cxnId="{98E4C2F0-95F2-491A-A415-A133F9D9429A}">
      <dgm:prSet/>
      <dgm:spPr/>
      <dgm:t>
        <a:bodyPr/>
        <a:lstStyle/>
        <a:p>
          <a:endParaRPr lang="fi-FI"/>
        </a:p>
      </dgm:t>
    </dgm:pt>
    <dgm:pt modelId="{9A0182B4-AA8C-4D41-9678-50A6E66B606D}">
      <dgm:prSet phldrT="[Teksti]"/>
      <dgm:spPr>
        <a:solidFill>
          <a:srgbClr val="FFC000"/>
        </a:solidFill>
      </dgm:spPr>
      <dgm:t>
        <a:bodyPr/>
        <a:lstStyle/>
        <a:p>
          <a:r>
            <a:rPr lang="fi-FI" dirty="0"/>
            <a:t>TYÖLLISYYS- JA YRITTÄJYYS-DYNAMIIKKA</a:t>
          </a:r>
        </a:p>
      </dgm:t>
    </dgm:pt>
    <dgm:pt modelId="{CC659B50-0CC8-4E48-96C2-E7B6D7AE6752}" type="parTrans" cxnId="{3E2C3652-4FBF-4AF3-970A-11DA67DC0BA6}">
      <dgm:prSet/>
      <dgm:spPr/>
      <dgm:t>
        <a:bodyPr/>
        <a:lstStyle/>
        <a:p>
          <a:endParaRPr lang="fi-FI"/>
        </a:p>
      </dgm:t>
    </dgm:pt>
    <dgm:pt modelId="{8AF56933-CD30-45D1-B057-A57C4EF18F67}" type="sibTrans" cxnId="{3E2C3652-4FBF-4AF3-970A-11DA67DC0BA6}">
      <dgm:prSet/>
      <dgm:spPr/>
      <dgm:t>
        <a:bodyPr/>
        <a:lstStyle/>
        <a:p>
          <a:endParaRPr lang="fi-FI"/>
        </a:p>
      </dgm:t>
    </dgm:pt>
    <dgm:pt modelId="{FB8FEDB8-5AD6-453A-A5CC-D57FF256582C}">
      <dgm:prSet phldrT="[Teksti]"/>
      <dgm:spPr>
        <a:solidFill>
          <a:srgbClr val="FFC000"/>
        </a:solidFill>
      </dgm:spPr>
      <dgm:t>
        <a:bodyPr/>
        <a:lstStyle/>
        <a:p>
          <a:r>
            <a:rPr lang="fi-FI" dirty="0"/>
            <a:t>TKI-, KOULUTUS- JA OSAAMIS-DYNAMIIKKA</a:t>
          </a:r>
        </a:p>
      </dgm:t>
    </dgm:pt>
    <dgm:pt modelId="{1ED73D62-BB6D-4795-9DB2-3911FC915A8C}" type="parTrans" cxnId="{0F56FC4D-B1F6-46ED-91DF-BC533CC9B0AF}">
      <dgm:prSet/>
      <dgm:spPr/>
      <dgm:t>
        <a:bodyPr/>
        <a:lstStyle/>
        <a:p>
          <a:endParaRPr lang="fi-FI"/>
        </a:p>
      </dgm:t>
    </dgm:pt>
    <dgm:pt modelId="{5B269AE8-2820-41C0-A7EB-3B74FD40D377}" type="sibTrans" cxnId="{0F56FC4D-B1F6-46ED-91DF-BC533CC9B0AF}">
      <dgm:prSet/>
      <dgm:spPr/>
      <dgm:t>
        <a:bodyPr/>
        <a:lstStyle/>
        <a:p>
          <a:endParaRPr lang="fi-FI"/>
        </a:p>
      </dgm:t>
    </dgm:pt>
    <dgm:pt modelId="{0976FE9D-F9A1-49FB-BBBD-D19196AD78FC}">
      <dgm:prSet phldrT="[Teksti]"/>
      <dgm:spPr/>
      <dgm:t>
        <a:bodyPr/>
        <a:lstStyle/>
        <a:p>
          <a:r>
            <a:rPr lang="fi-FI" dirty="0"/>
            <a:t>VÄESTÖ- JA VETOVOIMA-DYNAMIIKKA</a:t>
          </a:r>
        </a:p>
      </dgm:t>
    </dgm:pt>
    <dgm:pt modelId="{AA74F845-F19E-4885-8DE5-AB8E29F358D5}" type="parTrans" cxnId="{69FF580A-6A6B-4177-9FE2-74C371C74095}">
      <dgm:prSet/>
      <dgm:spPr/>
      <dgm:t>
        <a:bodyPr/>
        <a:lstStyle/>
        <a:p>
          <a:endParaRPr lang="fi-FI"/>
        </a:p>
      </dgm:t>
    </dgm:pt>
    <dgm:pt modelId="{08F10BB4-3253-49F2-B438-0F844E5698C1}" type="sibTrans" cxnId="{69FF580A-6A6B-4177-9FE2-74C371C74095}">
      <dgm:prSet/>
      <dgm:spPr/>
      <dgm:t>
        <a:bodyPr/>
        <a:lstStyle/>
        <a:p>
          <a:endParaRPr lang="fi-FI"/>
        </a:p>
      </dgm:t>
    </dgm:pt>
    <dgm:pt modelId="{EA9C3B69-F9AA-4657-942B-C8CE7278B586}" type="pres">
      <dgm:prSet presAssocID="{16637F48-74E5-4104-9B20-254B3F129CE4}" presName="matrix" presStyleCnt="0">
        <dgm:presLayoutVars>
          <dgm:chMax val="1"/>
          <dgm:dir/>
          <dgm:resizeHandles val="exact"/>
        </dgm:presLayoutVars>
      </dgm:prSet>
      <dgm:spPr/>
    </dgm:pt>
    <dgm:pt modelId="{FA0BE670-E666-46A8-B3E8-84A6A214E6C0}" type="pres">
      <dgm:prSet presAssocID="{16637F48-74E5-4104-9B20-254B3F129CE4}" presName="diamond" presStyleLbl="bgShp" presStyleIdx="0" presStyleCnt="1"/>
      <dgm:spPr/>
    </dgm:pt>
    <dgm:pt modelId="{301B6C7A-76FC-4FDE-81A5-FFD5A6D76008}" type="pres">
      <dgm:prSet presAssocID="{16637F48-74E5-4104-9B20-254B3F129CE4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E36C191E-4019-4670-AC84-C5EB84D3B46C}" type="pres">
      <dgm:prSet presAssocID="{16637F48-74E5-4104-9B20-254B3F129CE4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DF8403D-A942-4963-9A4E-A6F8575C071E}" type="pres">
      <dgm:prSet presAssocID="{16637F48-74E5-4104-9B20-254B3F129CE4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F122919-6296-4454-B913-59A724AF6FF4}" type="pres">
      <dgm:prSet presAssocID="{16637F48-74E5-4104-9B20-254B3F129CE4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9FF580A-6A6B-4177-9FE2-74C371C74095}" srcId="{16637F48-74E5-4104-9B20-254B3F129CE4}" destId="{0976FE9D-F9A1-49FB-BBBD-D19196AD78FC}" srcOrd="3" destOrd="0" parTransId="{AA74F845-F19E-4885-8DE5-AB8E29F358D5}" sibTransId="{08F10BB4-3253-49F2-B438-0F844E5698C1}"/>
    <dgm:cxn modelId="{4CE29661-0952-4787-A1EA-64BA762BACB3}" type="presOf" srcId="{5F08BCD8-A8F9-4200-BA52-BB02F45136E7}" destId="{301B6C7A-76FC-4FDE-81A5-FFD5A6D76008}" srcOrd="0" destOrd="0" presId="urn:microsoft.com/office/officeart/2005/8/layout/matrix3"/>
    <dgm:cxn modelId="{0F56FC4D-B1F6-46ED-91DF-BC533CC9B0AF}" srcId="{16637F48-74E5-4104-9B20-254B3F129CE4}" destId="{FB8FEDB8-5AD6-453A-A5CC-D57FF256582C}" srcOrd="2" destOrd="0" parTransId="{1ED73D62-BB6D-4795-9DB2-3911FC915A8C}" sibTransId="{5B269AE8-2820-41C0-A7EB-3B74FD40D377}"/>
    <dgm:cxn modelId="{3E2C3652-4FBF-4AF3-970A-11DA67DC0BA6}" srcId="{16637F48-74E5-4104-9B20-254B3F129CE4}" destId="{9A0182B4-AA8C-4D41-9678-50A6E66B606D}" srcOrd="1" destOrd="0" parTransId="{CC659B50-0CC8-4E48-96C2-E7B6D7AE6752}" sibTransId="{8AF56933-CD30-45D1-B057-A57C4EF18F67}"/>
    <dgm:cxn modelId="{3500ADA0-5131-442D-9D63-366C34062912}" type="presOf" srcId="{FB8FEDB8-5AD6-453A-A5CC-D57FF256582C}" destId="{EDF8403D-A942-4963-9A4E-A6F8575C071E}" srcOrd="0" destOrd="0" presId="urn:microsoft.com/office/officeart/2005/8/layout/matrix3"/>
    <dgm:cxn modelId="{C33210A3-A0B3-4158-8677-749715D2A6C1}" type="presOf" srcId="{9A0182B4-AA8C-4D41-9678-50A6E66B606D}" destId="{E36C191E-4019-4670-AC84-C5EB84D3B46C}" srcOrd="0" destOrd="0" presId="urn:microsoft.com/office/officeart/2005/8/layout/matrix3"/>
    <dgm:cxn modelId="{B32AD7A8-12AD-4BA0-A1AE-6FCDAE85344B}" type="presOf" srcId="{0976FE9D-F9A1-49FB-BBBD-D19196AD78FC}" destId="{4F122919-6296-4454-B913-59A724AF6FF4}" srcOrd="0" destOrd="0" presId="urn:microsoft.com/office/officeart/2005/8/layout/matrix3"/>
    <dgm:cxn modelId="{5729A5C4-036F-4B33-8906-64A64558C0AB}" type="presOf" srcId="{16637F48-74E5-4104-9B20-254B3F129CE4}" destId="{EA9C3B69-F9AA-4657-942B-C8CE7278B586}" srcOrd="0" destOrd="0" presId="urn:microsoft.com/office/officeart/2005/8/layout/matrix3"/>
    <dgm:cxn modelId="{98E4C2F0-95F2-491A-A415-A133F9D9429A}" srcId="{16637F48-74E5-4104-9B20-254B3F129CE4}" destId="{5F08BCD8-A8F9-4200-BA52-BB02F45136E7}" srcOrd="0" destOrd="0" parTransId="{8A461FFE-9D05-41B4-8C07-689EE3A5ADB6}" sibTransId="{A16E3DB6-B488-4D04-9042-A044B97D4A6E}"/>
    <dgm:cxn modelId="{6436D699-537B-4622-AB0B-99410340ABA4}" type="presParOf" srcId="{EA9C3B69-F9AA-4657-942B-C8CE7278B586}" destId="{FA0BE670-E666-46A8-B3E8-84A6A214E6C0}" srcOrd="0" destOrd="0" presId="urn:microsoft.com/office/officeart/2005/8/layout/matrix3"/>
    <dgm:cxn modelId="{62D5E8FD-8E40-46E9-A66B-CAB9412FB467}" type="presParOf" srcId="{EA9C3B69-F9AA-4657-942B-C8CE7278B586}" destId="{301B6C7A-76FC-4FDE-81A5-FFD5A6D76008}" srcOrd="1" destOrd="0" presId="urn:microsoft.com/office/officeart/2005/8/layout/matrix3"/>
    <dgm:cxn modelId="{4308D82F-2004-4195-A936-D45504F83AF3}" type="presParOf" srcId="{EA9C3B69-F9AA-4657-942B-C8CE7278B586}" destId="{E36C191E-4019-4670-AC84-C5EB84D3B46C}" srcOrd="2" destOrd="0" presId="urn:microsoft.com/office/officeart/2005/8/layout/matrix3"/>
    <dgm:cxn modelId="{688B315B-3A74-45AC-9B67-08D4E55D4552}" type="presParOf" srcId="{EA9C3B69-F9AA-4657-942B-C8CE7278B586}" destId="{EDF8403D-A942-4963-9A4E-A6F8575C071E}" srcOrd="3" destOrd="0" presId="urn:microsoft.com/office/officeart/2005/8/layout/matrix3"/>
    <dgm:cxn modelId="{F1B59BA1-370E-49B1-8620-5B8BF67BF87D}" type="presParOf" srcId="{EA9C3B69-F9AA-4657-942B-C8CE7278B586}" destId="{4F122919-6296-4454-B913-59A724AF6FF4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31F944-D098-4801-B46D-6945FA559529}">
      <dsp:nvSpPr>
        <dsp:cNvPr id="0" name=""/>
        <dsp:cNvSpPr/>
      </dsp:nvSpPr>
      <dsp:spPr>
        <a:xfrm>
          <a:off x="0" y="385128"/>
          <a:ext cx="2316319" cy="2316319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400" b="1" kern="1200" dirty="0">
              <a:solidFill>
                <a:schemeClr val="tx1"/>
              </a:solidFill>
            </a:rPr>
            <a:t>01</a:t>
          </a:r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0" kern="1200" dirty="0">
              <a:solidFill>
                <a:schemeClr val="tx1"/>
              </a:solidFill>
            </a:rPr>
            <a:t>Elinvoima</a:t>
          </a:r>
        </a:p>
      </dsp:txBody>
      <dsp:txXfrm>
        <a:off x="339217" y="724345"/>
        <a:ext cx="1637885" cy="1637885"/>
      </dsp:txXfrm>
    </dsp:sp>
    <dsp:sp modelId="{B86CDE68-35FD-4456-A3A5-099953EAF76D}">
      <dsp:nvSpPr>
        <dsp:cNvPr id="0" name=""/>
        <dsp:cNvSpPr/>
      </dsp:nvSpPr>
      <dsp:spPr>
        <a:xfrm>
          <a:off x="2348053" y="398864"/>
          <a:ext cx="2316319" cy="2316319"/>
        </a:xfrm>
        <a:prstGeom prst="ellipse">
          <a:avLst/>
        </a:prstGeom>
        <a:noFill/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400" b="1" kern="1200" dirty="0">
              <a:solidFill>
                <a:schemeClr val="tx1"/>
              </a:solidFill>
            </a:rPr>
            <a:t>02</a:t>
          </a:r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solidFill>
                <a:schemeClr val="tx1"/>
              </a:solidFill>
            </a:rPr>
            <a:t>Vetovoima</a:t>
          </a:r>
        </a:p>
      </dsp:txBody>
      <dsp:txXfrm>
        <a:off x="2687270" y="738081"/>
        <a:ext cx="1637885" cy="1637885"/>
      </dsp:txXfrm>
    </dsp:sp>
    <dsp:sp modelId="{1C0EA073-98C4-4B64-803F-7FAFA96F4B5B}">
      <dsp:nvSpPr>
        <dsp:cNvPr id="0" name=""/>
        <dsp:cNvSpPr/>
      </dsp:nvSpPr>
      <dsp:spPr>
        <a:xfrm>
          <a:off x="4681861" y="414441"/>
          <a:ext cx="2316319" cy="2238977"/>
        </a:xfrm>
        <a:prstGeom prst="ellipse">
          <a:avLst/>
        </a:prstGeom>
        <a:noFill/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400" b="1" kern="1200" dirty="0">
              <a:solidFill>
                <a:schemeClr val="tx1"/>
              </a:solidFill>
            </a:rPr>
            <a:t>03</a:t>
          </a:r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0" kern="1200" dirty="0">
              <a:solidFill>
                <a:schemeClr val="tx1"/>
              </a:solidFill>
            </a:rPr>
            <a:t>Pitovoima</a:t>
          </a:r>
        </a:p>
      </dsp:txBody>
      <dsp:txXfrm>
        <a:off x="5021078" y="742332"/>
        <a:ext cx="1637885" cy="1583195"/>
      </dsp:txXfrm>
    </dsp:sp>
    <dsp:sp modelId="{2E58E223-FFA9-4FA4-9FAB-3EF00EC607F1}">
      <dsp:nvSpPr>
        <dsp:cNvPr id="0" name=""/>
        <dsp:cNvSpPr/>
      </dsp:nvSpPr>
      <dsp:spPr>
        <a:xfrm>
          <a:off x="6988938" y="358930"/>
          <a:ext cx="2316319" cy="23163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400" b="1" kern="1200" dirty="0">
              <a:solidFill>
                <a:schemeClr val="tx1"/>
              </a:solidFill>
            </a:rPr>
            <a:t>04</a:t>
          </a:r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Lumovoima</a:t>
          </a:r>
        </a:p>
      </dsp:txBody>
      <dsp:txXfrm>
        <a:off x="7328155" y="698147"/>
        <a:ext cx="1637885" cy="1637885"/>
      </dsp:txXfrm>
    </dsp:sp>
    <dsp:sp modelId="{EADD393C-58D7-4EAB-9AC0-51943E7CE54E}">
      <dsp:nvSpPr>
        <dsp:cNvPr id="0" name=""/>
        <dsp:cNvSpPr/>
      </dsp:nvSpPr>
      <dsp:spPr>
        <a:xfrm>
          <a:off x="9268104" y="338385"/>
          <a:ext cx="2316319" cy="231631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4400" b="1" kern="1200" dirty="0">
              <a:solidFill>
                <a:schemeClr val="tx1"/>
              </a:solidFill>
            </a:rPr>
            <a:t>05</a:t>
          </a:r>
        </a:p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Kipinä- tai kitkatekijät  </a:t>
          </a:r>
        </a:p>
      </dsp:txBody>
      <dsp:txXfrm>
        <a:off x="9607321" y="677602"/>
        <a:ext cx="1637885" cy="16378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20CE3F-C408-4474-A840-13765A61FDD7}">
      <dsp:nvSpPr>
        <dsp:cNvPr id="0" name=""/>
        <dsp:cNvSpPr/>
      </dsp:nvSpPr>
      <dsp:spPr>
        <a:xfrm>
          <a:off x="833237" y="0"/>
          <a:ext cx="4899025" cy="4899025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761701-7C17-4A5C-A152-4044EC0AFB04}">
      <dsp:nvSpPr>
        <dsp:cNvPr id="0" name=""/>
        <dsp:cNvSpPr/>
      </dsp:nvSpPr>
      <dsp:spPr>
        <a:xfrm>
          <a:off x="1151674" y="318436"/>
          <a:ext cx="1959610" cy="195961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>
              <a:latin typeface="Trebuchet MS" panose="020B0603020202020204"/>
              <a:ea typeface="+mn-ea"/>
              <a:cs typeface="+mn-cs"/>
            </a:rPr>
            <a:t>Sosiaalinen pääoma, yhteisöllisyys,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>
              <a:latin typeface="Trebuchet MS" panose="020B0603020202020204"/>
              <a:ea typeface="+mn-ea"/>
              <a:cs typeface="+mn-cs"/>
            </a:rPr>
            <a:t>yhteenkuulu-vuus</a:t>
          </a:r>
          <a:endParaRPr lang="fi-FI" sz="1700" kern="1200" dirty="0">
            <a:latin typeface="Trebuchet MS" panose="020B0603020202020204"/>
            <a:ea typeface="+mn-ea"/>
            <a:cs typeface="+mn-cs"/>
          </a:endParaRPr>
        </a:p>
      </dsp:txBody>
      <dsp:txXfrm>
        <a:off x="1247334" y="414096"/>
        <a:ext cx="1768290" cy="1768290"/>
      </dsp:txXfrm>
    </dsp:sp>
    <dsp:sp modelId="{A3DD0F00-BB58-4655-A613-D6777FA3AEDA}">
      <dsp:nvSpPr>
        <dsp:cNvPr id="0" name=""/>
        <dsp:cNvSpPr/>
      </dsp:nvSpPr>
      <dsp:spPr>
        <a:xfrm>
          <a:off x="3454216" y="318436"/>
          <a:ext cx="1959610" cy="195961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>
              <a:latin typeface="Trebuchet MS" panose="020B0603020202020204"/>
              <a:ea typeface="+mn-ea"/>
              <a:cs typeface="+mn-cs"/>
            </a:rPr>
            <a:t>Luottamus, arvostus, merkityksellisyys</a:t>
          </a:r>
          <a:endParaRPr lang="fi-FI" sz="17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49876" y="414096"/>
        <a:ext cx="1768290" cy="1768290"/>
      </dsp:txXfrm>
    </dsp:sp>
    <dsp:sp modelId="{EC5B6C92-C192-4509-B200-CCB354CC5DDD}">
      <dsp:nvSpPr>
        <dsp:cNvPr id="0" name=""/>
        <dsp:cNvSpPr/>
      </dsp:nvSpPr>
      <dsp:spPr>
        <a:xfrm>
          <a:off x="1151674" y="2620978"/>
          <a:ext cx="1959610" cy="195961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>
              <a:latin typeface="Trebuchet MS" panose="020B0603020202020204"/>
              <a:ea typeface="+mn-ea"/>
              <a:cs typeface="+mn-cs"/>
            </a:rPr>
            <a:t>Ilmapiiri, osallisuus</a:t>
          </a:r>
          <a:endParaRPr lang="fi-FI" sz="1700" kern="1200" dirty="0">
            <a:latin typeface="Trebuchet MS" panose="020B0603020202020204"/>
            <a:ea typeface="+mn-ea"/>
            <a:cs typeface="+mn-cs"/>
          </a:endParaRPr>
        </a:p>
      </dsp:txBody>
      <dsp:txXfrm>
        <a:off x="1247334" y="2716638"/>
        <a:ext cx="1768290" cy="1768290"/>
      </dsp:txXfrm>
    </dsp:sp>
    <dsp:sp modelId="{C487792D-332C-41AD-8812-68E357858773}">
      <dsp:nvSpPr>
        <dsp:cNvPr id="0" name=""/>
        <dsp:cNvSpPr/>
      </dsp:nvSpPr>
      <dsp:spPr>
        <a:xfrm>
          <a:off x="3454216" y="2620978"/>
          <a:ext cx="1959610" cy="195961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>
              <a:latin typeface="Trebuchet MS" panose="020B0603020202020204"/>
              <a:ea typeface="+mn-ea"/>
              <a:cs typeface="+mn-cs"/>
            </a:rPr>
            <a:t>Koettu elämänlaatu ja hyvinvointi, turvallisuus</a:t>
          </a:r>
          <a:endParaRPr lang="fi-FI" sz="1700" kern="1200" dirty="0">
            <a:latin typeface="Trebuchet MS" panose="020B0603020202020204"/>
            <a:ea typeface="+mn-ea"/>
            <a:cs typeface="+mn-cs"/>
          </a:endParaRPr>
        </a:p>
      </dsp:txBody>
      <dsp:txXfrm>
        <a:off x="3549876" y="2716638"/>
        <a:ext cx="1768290" cy="176829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0BE670-E666-46A8-B3E8-84A6A214E6C0}">
      <dsp:nvSpPr>
        <dsp:cNvPr id="0" name=""/>
        <dsp:cNvSpPr/>
      </dsp:nvSpPr>
      <dsp:spPr>
        <a:xfrm>
          <a:off x="1914525" y="0"/>
          <a:ext cx="4933949" cy="4933949"/>
        </a:xfrm>
        <a:prstGeom prst="diamond">
          <a:avLst/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1B6C7A-76FC-4FDE-81A5-FFD5A6D76008}">
      <dsp:nvSpPr>
        <dsp:cNvPr id="0" name=""/>
        <dsp:cNvSpPr/>
      </dsp:nvSpPr>
      <dsp:spPr>
        <a:xfrm>
          <a:off x="2383250" y="468725"/>
          <a:ext cx="1924240" cy="19242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ALUETALOUS-DYNAMIIKKA</a:t>
          </a:r>
        </a:p>
      </dsp:txBody>
      <dsp:txXfrm>
        <a:off x="2477184" y="562659"/>
        <a:ext cx="1736372" cy="1736372"/>
      </dsp:txXfrm>
    </dsp:sp>
    <dsp:sp modelId="{E36C191E-4019-4670-AC84-C5EB84D3B46C}">
      <dsp:nvSpPr>
        <dsp:cNvPr id="0" name=""/>
        <dsp:cNvSpPr/>
      </dsp:nvSpPr>
      <dsp:spPr>
        <a:xfrm>
          <a:off x="4455509" y="468725"/>
          <a:ext cx="1924240" cy="19242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TYÖLLISYYS- JA YRITTÄJYYS-DYNAMIIKKA</a:t>
          </a:r>
        </a:p>
      </dsp:txBody>
      <dsp:txXfrm>
        <a:off x="4549443" y="562659"/>
        <a:ext cx="1736372" cy="1736372"/>
      </dsp:txXfrm>
    </dsp:sp>
    <dsp:sp modelId="{EDF8403D-A942-4963-9A4E-A6F8575C071E}">
      <dsp:nvSpPr>
        <dsp:cNvPr id="0" name=""/>
        <dsp:cNvSpPr/>
      </dsp:nvSpPr>
      <dsp:spPr>
        <a:xfrm>
          <a:off x="2383250" y="2540983"/>
          <a:ext cx="1924240" cy="192424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TKI-, KOULUTUS- JA OSAAMIS-DYNAMIIKKA</a:t>
          </a:r>
        </a:p>
      </dsp:txBody>
      <dsp:txXfrm>
        <a:off x="2477184" y="2634917"/>
        <a:ext cx="1736372" cy="1736372"/>
      </dsp:txXfrm>
    </dsp:sp>
    <dsp:sp modelId="{4F122919-6296-4454-B913-59A724AF6FF4}">
      <dsp:nvSpPr>
        <dsp:cNvPr id="0" name=""/>
        <dsp:cNvSpPr/>
      </dsp:nvSpPr>
      <dsp:spPr>
        <a:xfrm>
          <a:off x="4455509" y="2540983"/>
          <a:ext cx="1924240" cy="19242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kern="1200" dirty="0"/>
            <a:t>VÄESTÖ- JA VETOVOIMA-DYNAMIIKKA</a:t>
          </a:r>
        </a:p>
      </dsp:txBody>
      <dsp:txXfrm>
        <a:off x="4549443" y="2634917"/>
        <a:ext cx="1736372" cy="17363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DDE76C-EA73-4B40-910F-D83457532099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98E8B-6F31-41EC-B888-F8D1B49538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2754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90D07-6368-AD4F-9235-820AA2734C60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326261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9090D07-6368-AD4F-9235-820AA2734C60}" type="slidenum">
              <a:rPr kumimoji="0" lang="fi-FI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fi-FI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9562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90D07-6368-AD4F-9235-820AA2734C60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000976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090D07-6368-AD4F-9235-820AA2734C60}" type="slidenum">
              <a:rPr lang="fi-FI" smtClean="0"/>
              <a:t>43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504565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Relationship Id="rId5" Type="http://schemas.openxmlformats.org/officeDocument/2006/relationships/image" Target="../media/image18.svg"/><Relationship Id="rId4" Type="http://schemas.openxmlformats.org/officeDocument/2006/relationships/image" Target="../media/image23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8.svg"/><Relationship Id="rId5" Type="http://schemas.openxmlformats.org/officeDocument/2006/relationships/image" Target="../media/image23.png"/><Relationship Id="rId4" Type="http://schemas.openxmlformats.org/officeDocument/2006/relationships/image" Target="../media/image26.jp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31.(null)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18.svg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emf"/><Relationship Id="rId5" Type="http://schemas.openxmlformats.org/officeDocument/2006/relationships/image" Target="../media/image7.emf"/><Relationship Id="rId4" Type="http://schemas.openxmlformats.org/officeDocument/2006/relationships/image" Target="../media/image6.emf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sityksen aloi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02730"/>
            <a:ext cx="9144000" cy="562373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16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dirty="0"/>
              <a:t>Esittäjän nimi</a:t>
            </a:r>
          </a:p>
          <a:p>
            <a:r>
              <a:rPr lang="fi-FI" dirty="0"/>
              <a:t>Aika Paikka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548680"/>
            <a:ext cx="864096" cy="844278"/>
          </a:xfrm>
          <a:prstGeom prst="rect">
            <a:avLst/>
          </a:prstGeom>
        </p:spPr>
      </p:pic>
      <p:sp>
        <p:nvSpPr>
          <p:cNvPr id="27" name="Otsikko 26"/>
          <p:cNvSpPr>
            <a:spLocks noGrp="1"/>
          </p:cNvSpPr>
          <p:nvPr>
            <p:ph type="title" hasCustomPrompt="1"/>
          </p:nvPr>
        </p:nvSpPr>
        <p:spPr>
          <a:xfrm>
            <a:off x="1524000" y="2132856"/>
            <a:ext cx="9144000" cy="1656000"/>
          </a:xfrm>
        </p:spPr>
        <p:txBody>
          <a:bodyPr wrap="square" anchor="b">
            <a:normAutofit/>
          </a:bodyPr>
          <a:lstStyle>
            <a:lvl1pPr>
              <a:lnSpc>
                <a:spcPts val="6000"/>
              </a:lnSpc>
              <a:defRPr sz="6000" b="1" baseline="0"/>
            </a:lvl1pPr>
          </a:lstStyle>
          <a:p>
            <a:r>
              <a:rPr lang="fi-FI" dirty="0"/>
              <a:t>Esityksen nimi</a:t>
            </a:r>
          </a:p>
        </p:txBody>
      </p:sp>
      <p:pic>
        <p:nvPicPr>
          <p:cNvPr id="2" name="Kuva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926" y="5877272"/>
            <a:ext cx="3095846" cy="29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953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 otsikolla ja sisällö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 userDrawn="1">
            <p:ph type="title" hasCustomPrompt="1"/>
          </p:nvPr>
        </p:nvSpPr>
        <p:spPr>
          <a:xfrm>
            <a:off x="0" y="2194138"/>
            <a:ext cx="12192000" cy="1569234"/>
          </a:xfrm>
        </p:spPr>
        <p:txBody>
          <a:bodyPr lIns="1080000" tIns="46800" rIns="1080000" bIns="0" anchor="b" anchorCtr="0">
            <a:normAutofit/>
          </a:bodyPr>
          <a:lstStyle>
            <a:lvl1pPr>
              <a:lnSpc>
                <a:spcPts val="6000"/>
              </a:lnSpc>
              <a:defRPr sz="6000" baseline="0"/>
            </a:lvl1pPr>
          </a:lstStyle>
          <a:p>
            <a:r>
              <a:rPr lang="fi-FI" dirty="0"/>
              <a:t>Kiitokset tai lopputervehdys</a:t>
            </a:r>
          </a:p>
        </p:txBody>
      </p:sp>
      <p:sp>
        <p:nvSpPr>
          <p:cNvPr id="4" name="Sisällön paikkamerkki 3"/>
          <p:cNvSpPr>
            <a:spLocks noGrp="1"/>
          </p:cNvSpPr>
          <p:nvPr userDrawn="1">
            <p:ph sz="quarter" idx="10" hasCustomPrompt="1"/>
          </p:nvPr>
        </p:nvSpPr>
        <p:spPr>
          <a:xfrm>
            <a:off x="0" y="3763374"/>
            <a:ext cx="12192000" cy="1681850"/>
          </a:xfrm>
        </p:spPr>
        <p:txBody>
          <a:bodyPr/>
          <a:lstStyle>
            <a:lvl1pPr marL="0" indent="0" algn="ctr">
              <a:spcBef>
                <a:spcPts val="0"/>
              </a:spcBef>
              <a:buNone/>
              <a:defRPr sz="3200" b="1" baseline="0"/>
            </a:lvl1pPr>
          </a:lstStyle>
          <a:p>
            <a:pPr lvl="0"/>
            <a:r>
              <a:rPr lang="fi-FI" dirty="0"/>
              <a:t>Tarvittaessa </a:t>
            </a:r>
            <a:r>
              <a:rPr lang="fi-FI" dirty="0" err="1"/>
              <a:t>call</a:t>
            </a:r>
            <a:r>
              <a:rPr lang="fi-FI" dirty="0"/>
              <a:t>-to-action tai muu huomautus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054" y="980728"/>
            <a:ext cx="1241892" cy="1213408"/>
          </a:xfrm>
          <a:prstGeom prst="rect">
            <a:avLst/>
          </a:prstGeom>
        </p:spPr>
      </p:pic>
      <p:sp>
        <p:nvSpPr>
          <p:cNvPr id="2" name="Tekstiruutu 1"/>
          <p:cNvSpPr txBox="1"/>
          <p:nvPr userDrawn="1"/>
        </p:nvSpPr>
        <p:spPr bwMode="auto">
          <a:xfrm>
            <a:off x="3410768" y="6311043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0" numCol="1" rtlCol="0" anchor="b" anchorCtr="0" compatLnSpc="1">
            <a:prstTxWarp prst="textNoShape">
              <a:avLst/>
            </a:prstTxWarp>
            <a:noAutofit/>
          </a:bodyPr>
          <a:lstStyle/>
          <a:p>
            <a:endParaRPr lang="fi-FI" dirty="0"/>
          </a:p>
        </p:txBody>
      </p:sp>
      <p:grpSp>
        <p:nvGrpSpPr>
          <p:cNvPr id="19" name="Ryhmitä 18"/>
          <p:cNvGrpSpPr/>
          <p:nvPr userDrawn="1"/>
        </p:nvGrpSpPr>
        <p:grpSpPr>
          <a:xfrm>
            <a:off x="3854069" y="6016933"/>
            <a:ext cx="1315295" cy="276999"/>
            <a:chOff x="6808003" y="6195797"/>
            <a:chExt cx="1315295" cy="276999"/>
          </a:xfrm>
        </p:grpSpPr>
        <p:sp>
          <p:nvSpPr>
            <p:cNvPr id="22" name="Suorakulmio 21"/>
            <p:cNvSpPr/>
            <p:nvPr/>
          </p:nvSpPr>
          <p:spPr>
            <a:xfrm>
              <a:off x="7033709" y="6195797"/>
              <a:ext cx="108958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@</a:t>
              </a:r>
              <a:r>
                <a:rPr lang="fi-FI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26" name="Kuva 25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003" y="6210516"/>
              <a:ext cx="246380" cy="200660"/>
            </a:xfrm>
            <a:prstGeom prst="rect">
              <a:avLst/>
            </a:prstGeom>
          </p:spPr>
        </p:pic>
      </p:grpSp>
      <p:grpSp>
        <p:nvGrpSpPr>
          <p:cNvPr id="27" name="Ryhmitä 26"/>
          <p:cNvGrpSpPr/>
          <p:nvPr userDrawn="1"/>
        </p:nvGrpSpPr>
        <p:grpSpPr>
          <a:xfrm>
            <a:off x="5838371" y="6009867"/>
            <a:ext cx="1173058" cy="291131"/>
            <a:chOff x="4769692" y="6200278"/>
            <a:chExt cx="1173058" cy="291131"/>
          </a:xfrm>
        </p:grpSpPr>
        <p:sp>
          <p:nvSpPr>
            <p:cNvPr id="28" name="Suorakulmio 27"/>
            <p:cNvSpPr/>
            <p:nvPr userDrawn="1"/>
          </p:nvSpPr>
          <p:spPr>
            <a:xfrm>
              <a:off x="5017486" y="6214410"/>
              <a:ext cx="92526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29" name="Kuva 28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9692" y="6200278"/>
              <a:ext cx="236220" cy="236220"/>
            </a:xfrm>
            <a:prstGeom prst="rect">
              <a:avLst/>
            </a:prstGeom>
          </p:spPr>
        </p:pic>
      </p:grpSp>
      <p:grpSp>
        <p:nvGrpSpPr>
          <p:cNvPr id="30" name="Ryhmitä 29"/>
          <p:cNvGrpSpPr/>
          <p:nvPr userDrawn="1"/>
        </p:nvGrpSpPr>
        <p:grpSpPr>
          <a:xfrm>
            <a:off x="7680176" y="6012445"/>
            <a:ext cx="3024336" cy="285974"/>
            <a:chOff x="8741346" y="6250268"/>
            <a:chExt cx="3024336" cy="285974"/>
          </a:xfrm>
        </p:grpSpPr>
        <p:sp>
          <p:nvSpPr>
            <p:cNvPr id="32" name="Suorakulmio 31"/>
            <p:cNvSpPr/>
            <p:nvPr/>
          </p:nvSpPr>
          <p:spPr>
            <a:xfrm>
              <a:off x="8987192" y="6287841"/>
              <a:ext cx="2778490" cy="2484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1200"/>
                </a:lnSpc>
              </a:pPr>
              <a:r>
                <a:rPr lang="fi-FI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Aluekehittämisen konsulttitoimisto MDI</a:t>
              </a:r>
            </a:p>
          </p:txBody>
        </p:sp>
        <p:pic>
          <p:nvPicPr>
            <p:cNvPr id="33" name="Kuva 32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1346" y="6250268"/>
              <a:ext cx="248920" cy="248920"/>
            </a:xfrm>
            <a:prstGeom prst="rect">
              <a:avLst/>
            </a:prstGeom>
          </p:spPr>
        </p:pic>
      </p:grpSp>
      <p:grpSp>
        <p:nvGrpSpPr>
          <p:cNvPr id="34" name="Ryhmitä 33"/>
          <p:cNvGrpSpPr/>
          <p:nvPr userDrawn="1"/>
        </p:nvGrpSpPr>
        <p:grpSpPr>
          <a:xfrm>
            <a:off x="2352550" y="6001543"/>
            <a:ext cx="863130" cy="307777"/>
            <a:chOff x="3314011" y="6141569"/>
            <a:chExt cx="863130" cy="307777"/>
          </a:xfrm>
        </p:grpSpPr>
        <p:pic>
          <p:nvPicPr>
            <p:cNvPr id="35" name="Kuva 34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011" y="6172475"/>
              <a:ext cx="246380" cy="248920"/>
            </a:xfrm>
            <a:prstGeom prst="rect">
              <a:avLst/>
            </a:prstGeom>
          </p:spPr>
        </p:pic>
        <p:sp>
          <p:nvSpPr>
            <p:cNvPr id="42" name="Suorakulmio 41"/>
            <p:cNvSpPr/>
            <p:nvPr userDrawn="1"/>
          </p:nvSpPr>
          <p:spPr>
            <a:xfrm>
              <a:off x="3559857" y="6141569"/>
              <a:ext cx="617284" cy="30777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i-FI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+mj-cs"/>
                </a:rPr>
                <a:t>mdi.fi</a:t>
              </a:r>
              <a:endParaRPr lang="fi-FI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j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761512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1E252C-2452-D646-8E4B-DF657B50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960001"/>
            <a:ext cx="10786200" cy="56430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E3AAB9B-082C-E749-A40E-62B54872D1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000" y="1951568"/>
            <a:ext cx="4172040" cy="28337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LIIKESALAISUUDET</a:t>
            </a:r>
            <a:br>
              <a:rPr lang="fi-FI" dirty="0"/>
            </a:br>
            <a:r>
              <a:rPr lang="fi-FI" dirty="0"/>
              <a:t>Ei sisällä liikesalaisuuksia</a:t>
            </a:r>
          </a:p>
          <a:p>
            <a:pPr lvl="0"/>
            <a:r>
              <a:rPr lang="fi-FI" dirty="0"/>
              <a:t>TEKIJÄNOIKEUS</a:t>
            </a:r>
            <a:br>
              <a:rPr lang="fi-FI" dirty="0"/>
            </a:br>
            <a:r>
              <a:rPr lang="fi-FI" dirty="0"/>
              <a:t>Työn tekijänoikeus lopputulokseen jää tilaajalle.</a:t>
            </a:r>
          </a:p>
          <a:p>
            <a:pPr lvl="0"/>
            <a:r>
              <a:rPr lang="fi-FI" dirty="0"/>
              <a:t>TARJOUKSEN VOIMASSAOLO</a:t>
            </a:r>
            <a:br>
              <a:rPr lang="fi-FI" dirty="0"/>
            </a:br>
            <a:r>
              <a:rPr lang="fi-FI" dirty="0"/>
              <a:t>Tarjous on sitovana voimassa 31.1.2018 saakka.</a:t>
            </a:r>
          </a:p>
          <a:p>
            <a:pPr lvl="0"/>
            <a:r>
              <a:rPr lang="fi-FI" dirty="0"/>
              <a:t>Helsingissä 1 joulukuuta 2017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5417BD08-84F3-AA4B-81A0-2AC02BDED3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8949" y="1951568"/>
            <a:ext cx="3083651" cy="2833793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fi-FI" dirty="0"/>
              <a:t>ALIHANKINTA</a:t>
            </a:r>
            <a:br>
              <a:rPr lang="fi-FI" dirty="0"/>
            </a:br>
            <a:r>
              <a:rPr lang="fi-FI" dirty="0"/>
              <a:t>Työ ei sisällä alihankintaa. </a:t>
            </a:r>
          </a:p>
          <a:p>
            <a:pPr lvl="0"/>
            <a:r>
              <a:rPr lang="fi-FI" dirty="0"/>
              <a:t>TARJOUKSEN LIITTEET</a:t>
            </a:r>
            <a:br>
              <a:rPr lang="fi-FI" dirty="0"/>
            </a:br>
            <a:r>
              <a:rPr lang="fi-FI" dirty="0"/>
              <a:t>Liite 1. </a:t>
            </a:r>
            <a:r>
              <a:rPr lang="fi-FI" dirty="0" err="1"/>
              <a:t>CV:t</a:t>
            </a:r>
            <a:r>
              <a:rPr lang="fi-FI" dirty="0"/>
              <a:t> Liite 2. MDI:n referenssit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628E4ECC-A2B3-EA4A-AF15-12A676D144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5552440"/>
            <a:ext cx="9612720" cy="50334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Janne Antikainen, kehitysjohtaja, hallituksen pj. </a:t>
            </a:r>
            <a:br>
              <a:rPr lang="fi-FI" dirty="0"/>
            </a:br>
            <a:r>
              <a:rPr lang="fi-FI" dirty="0"/>
              <a:t>MDI Public Oy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24D7C2D-6A07-714E-8BC9-64136DFF4D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146040"/>
            <a:ext cx="21590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322282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264706-4A71-2A44-AE8D-05C4BE863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D91866F-E969-1C46-B2D0-0A49E16C0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64D2A68-E53A-364F-93F3-BA7319F2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D5E6-3FAF-FB4C-9E26-6941263699EB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29EEFF8-6A62-8449-8424-B17A6F838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9CA7323-FEA3-CE4C-9206-734ADBC37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6ED3-B855-AF4E-8B10-586562F25C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7849773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1236F3FD-2647-2A42-BD8D-2EB6D3A88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0566A1A-A402-6C41-BF7E-206D24F571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01C7209-1A04-434E-B17B-2D62AB053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D5E6-3FAF-FB4C-9E26-6941263699EB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F7393F1-61B9-D546-BF78-A823DE492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42F9BA2-096F-F94A-86FF-8EE6C22EE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6ED3-B855-AF4E-8B10-586562F25C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5876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269C3B9-1F1C-4A45-A63D-3F11FA118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6572" y="704193"/>
            <a:ext cx="4564117" cy="5472240"/>
          </a:xfrm>
        </p:spPr>
        <p:txBody>
          <a:bodyPr>
            <a:normAutofit/>
          </a:bodyPr>
          <a:lstStyle>
            <a:lvl1pPr>
              <a:defRPr sz="2667" b="0" i="0">
                <a:latin typeface="Trebuchet MS" panose="020B0703020202090204" pitchFamily="34" charset="0"/>
              </a:defRPr>
            </a:lvl1pPr>
            <a:lvl2pPr>
              <a:defRPr sz="2667" b="0" i="0">
                <a:latin typeface="Trebuchet MS" panose="020B0703020202090204" pitchFamily="34" charset="0"/>
              </a:defRPr>
            </a:lvl2pPr>
            <a:lvl3pPr>
              <a:defRPr sz="2667" b="0" i="0">
                <a:latin typeface="Trebuchet MS" panose="020B0703020202090204" pitchFamily="34" charset="0"/>
              </a:defRPr>
            </a:lvl3pPr>
            <a:lvl4pPr>
              <a:defRPr sz="2667" b="0" i="0">
                <a:latin typeface="Trebuchet MS" panose="020B0703020202090204" pitchFamily="34" charset="0"/>
              </a:defRPr>
            </a:lvl4pPr>
            <a:lvl5pPr>
              <a:defRPr sz="2667" b="0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2DA12DA-E593-4043-85DF-1414E1A70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64554" y="704193"/>
            <a:ext cx="4596524" cy="5472240"/>
          </a:xfrm>
        </p:spPr>
        <p:txBody>
          <a:bodyPr>
            <a:normAutofit/>
          </a:bodyPr>
          <a:lstStyle>
            <a:lvl1pPr>
              <a:defRPr sz="2667">
                <a:latin typeface="Trebuchet MS" panose="020B0703020202090204" pitchFamily="34" charset="0"/>
              </a:defRPr>
            </a:lvl1pPr>
            <a:lvl2pPr>
              <a:defRPr sz="2667">
                <a:latin typeface="Trebuchet MS" panose="020B0703020202090204" pitchFamily="34" charset="0"/>
              </a:defRPr>
            </a:lvl2pPr>
            <a:lvl3pPr>
              <a:defRPr sz="2667">
                <a:latin typeface="Trebuchet MS" panose="020B0703020202090204" pitchFamily="34" charset="0"/>
              </a:defRPr>
            </a:lvl3pPr>
            <a:lvl4pPr>
              <a:defRPr sz="2667">
                <a:latin typeface="Trebuchet MS" panose="020B0703020202090204" pitchFamily="34" charset="0"/>
              </a:defRPr>
            </a:lvl4pPr>
            <a:lvl5pPr>
              <a:defRPr sz="2667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458916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EF1728-F972-A048-A993-5C130F351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882694"/>
            <a:ext cx="10515600" cy="230716"/>
          </a:xfrm>
        </p:spPr>
        <p:txBody>
          <a:bodyPr>
            <a:normAutofit/>
          </a:bodyPr>
          <a:lstStyle>
            <a:lvl1pPr>
              <a:defRPr sz="1067">
                <a:solidFill>
                  <a:schemeClr val="tx2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4B7129-51FD-4D43-9550-6E5B228E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3242119"/>
            <a:ext cx="11041076" cy="2729000"/>
          </a:xfrm>
        </p:spPr>
        <p:txBody>
          <a:bodyPr numCol="3" spcCol="144000">
            <a:normAutofit/>
          </a:bodyPr>
          <a:lstStyle>
            <a:lvl1pPr marL="0" indent="0">
              <a:buNone/>
              <a:defRPr sz="1333">
                <a:latin typeface="+mn-lt"/>
              </a:defRPr>
            </a:lvl1pPr>
          </a:lstStyle>
          <a:p>
            <a:pPr lvl="0"/>
            <a:endParaRPr lang="fi-FI" dirty="0"/>
          </a:p>
        </p:txBody>
      </p:sp>
      <p:sp>
        <p:nvSpPr>
          <p:cNvPr id="8" name="Sisällön paikkamerkki 3">
            <a:extLst>
              <a:ext uri="{FF2B5EF4-FFF2-40B4-BE49-F238E27FC236}">
                <a16:creationId xmlns:a16="http://schemas.microsoft.com/office/drawing/2014/main" id="{4D15E0BE-8B80-B643-B1BE-2C7F4DFAD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339" y="1911156"/>
            <a:ext cx="4596524" cy="828256"/>
          </a:xfrm>
        </p:spPr>
        <p:txBody>
          <a:bodyPr>
            <a:normAutofit/>
          </a:bodyPr>
          <a:lstStyle>
            <a:lvl1pPr marL="0" indent="0">
              <a:buNone/>
              <a:defRPr sz="1333">
                <a:latin typeface="Trebuchet MS" panose="020B0703020202090204" pitchFamily="34" charset="0"/>
              </a:defRPr>
            </a:lvl1pPr>
            <a:lvl2pPr>
              <a:defRPr sz="2667">
                <a:latin typeface="Trebuchet MS" panose="020B0703020202090204" pitchFamily="34" charset="0"/>
              </a:defRPr>
            </a:lvl2pPr>
            <a:lvl3pPr>
              <a:defRPr sz="2667">
                <a:latin typeface="Trebuchet MS" panose="020B0703020202090204" pitchFamily="34" charset="0"/>
              </a:defRPr>
            </a:lvl3pPr>
            <a:lvl4pPr>
              <a:defRPr sz="2667">
                <a:latin typeface="Trebuchet MS" panose="020B0703020202090204" pitchFamily="34" charset="0"/>
              </a:defRPr>
            </a:lvl4pPr>
            <a:lvl5pPr>
              <a:defRPr sz="2667">
                <a:latin typeface="Trebuchet MS" panose="020B0703020202090204" pitchFamily="34" charset="0"/>
              </a:defRPr>
            </a:lvl5pPr>
          </a:lstStyle>
          <a:p>
            <a:pPr lvl="0"/>
            <a:endParaRPr lang="fi-FI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F8323FFA-A494-B04B-8C91-CF1317E69CE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436938" y="1637382"/>
            <a:ext cx="4211975" cy="28213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fi-FI" sz="1867" b="1" i="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endParaRPr lang="fi-FI" dirty="0"/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62E50318-0C9A-FB4B-8F11-7699A4BD259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2339" y="1637382"/>
            <a:ext cx="4596524" cy="282131"/>
          </a:xfrm>
        </p:spPr>
        <p:txBody>
          <a:bodyPr>
            <a:noAutofit/>
          </a:bodyPr>
          <a:lstStyle>
            <a:lvl1pPr marL="0" indent="0">
              <a:buNone/>
              <a:defRPr sz="1867" b="1">
                <a:solidFill>
                  <a:schemeClr val="tx2"/>
                </a:solidFill>
                <a:latin typeface="+mj-lt"/>
              </a:defRPr>
            </a:lvl1pPr>
            <a:lvl2pPr>
              <a:defRPr sz="2667">
                <a:latin typeface="Trebuchet MS" panose="020B0703020202090204" pitchFamily="34" charset="0"/>
              </a:defRPr>
            </a:lvl2pPr>
            <a:lvl3pPr>
              <a:defRPr sz="2667">
                <a:latin typeface="Trebuchet MS" panose="020B0703020202090204" pitchFamily="34" charset="0"/>
              </a:defRPr>
            </a:lvl3pPr>
            <a:lvl4pPr>
              <a:defRPr sz="2667">
                <a:latin typeface="Trebuchet MS" panose="020B0703020202090204" pitchFamily="34" charset="0"/>
              </a:defRPr>
            </a:lvl4pPr>
            <a:lvl5pPr>
              <a:defRPr sz="2667">
                <a:latin typeface="Trebuchet MS" panose="020B0703020202090204" pitchFamily="34" charset="0"/>
              </a:defRPr>
            </a:lvl5pPr>
          </a:lstStyle>
          <a:p>
            <a:pPr lvl="0"/>
            <a:endParaRPr lang="fi-FI" dirty="0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B40DBC2C-EC44-C44E-AB4E-AE038789867F}"/>
              </a:ext>
            </a:extLst>
          </p:cNvPr>
          <p:cNvSpPr/>
          <p:nvPr userDrawn="1"/>
        </p:nvSpPr>
        <p:spPr>
          <a:xfrm>
            <a:off x="1356726" y="1637384"/>
            <a:ext cx="55417" cy="1102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B28CCB7C-56F2-B047-B1E6-429A4DAB2708}"/>
              </a:ext>
            </a:extLst>
          </p:cNvPr>
          <p:cNvSpPr/>
          <p:nvPr userDrawn="1"/>
        </p:nvSpPr>
        <p:spPr>
          <a:xfrm>
            <a:off x="6256922" y="1637384"/>
            <a:ext cx="55417" cy="1102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647B0823-6F80-664A-A959-84E661FE10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36938" y="1911156"/>
            <a:ext cx="4211975" cy="828256"/>
          </a:xfrm>
        </p:spPr>
        <p:txBody>
          <a:bodyPr>
            <a:normAutofit/>
          </a:bodyPr>
          <a:lstStyle>
            <a:lvl1pPr marL="0" indent="0">
              <a:buNone/>
              <a:defRPr sz="1333">
                <a:latin typeface="+mn-lt"/>
              </a:defRPr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29432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22730F7C-8366-4547-BEEB-0B1E50110654}"/>
              </a:ext>
            </a:extLst>
          </p:cNvPr>
          <p:cNvSpPr/>
          <p:nvPr userDrawn="1"/>
        </p:nvSpPr>
        <p:spPr>
          <a:xfrm>
            <a:off x="2804161" y="1957920"/>
            <a:ext cx="63683" cy="18224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4CFBF854-D889-B34F-AD78-C4FF3271CE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667" y="1957919"/>
            <a:ext cx="1828800" cy="1440000"/>
          </a:xfrm>
        </p:spPr>
        <p:txBody>
          <a:bodyPr>
            <a:normAutofit/>
          </a:bodyPr>
          <a:lstStyle>
            <a:lvl1pPr>
              <a:defRPr sz="1867"/>
            </a:lvl1pPr>
          </a:lstStyle>
          <a:p>
            <a:endParaRPr lang="fi-FI" dirty="0"/>
          </a:p>
        </p:txBody>
      </p:sp>
      <p:sp>
        <p:nvSpPr>
          <p:cNvPr id="13" name="Kuvan paikkamerkki 11">
            <a:extLst>
              <a:ext uri="{FF2B5EF4-FFF2-40B4-BE49-F238E27FC236}">
                <a16:creationId xmlns:a16="http://schemas.microsoft.com/office/drawing/2014/main" id="{128CED72-BA2D-A548-9054-8BC362EA99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9667" y="4034253"/>
            <a:ext cx="1828800" cy="1441064"/>
          </a:xfrm>
        </p:spPr>
        <p:txBody>
          <a:bodyPr>
            <a:normAutofit/>
          </a:bodyPr>
          <a:lstStyle>
            <a:lvl1pPr>
              <a:defRPr sz="1867"/>
            </a:lvl1pPr>
          </a:lstStyle>
          <a:p>
            <a:endParaRPr lang="fi-FI" dirty="0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9D5FE4A3-8084-1C42-9CCB-E1BBFC8A0B4D}"/>
              </a:ext>
            </a:extLst>
          </p:cNvPr>
          <p:cNvSpPr/>
          <p:nvPr userDrawn="1"/>
        </p:nvSpPr>
        <p:spPr>
          <a:xfrm>
            <a:off x="2804161" y="4034253"/>
            <a:ext cx="63683" cy="18224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9" name="Sisällön paikkamerkki 18">
            <a:extLst>
              <a:ext uri="{FF2B5EF4-FFF2-40B4-BE49-F238E27FC236}">
                <a16:creationId xmlns:a16="http://schemas.microsoft.com/office/drawing/2014/main" id="{4A7D5A00-B45D-3E48-9A97-93A55D2EDB4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20000" y="960002"/>
            <a:ext cx="10619317" cy="766233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  <a:lvl2pPr>
              <a:defRPr sz="1200">
                <a:latin typeface="Trebuchet MS" panose="020B0703020202090204" pitchFamily="34" charset="0"/>
              </a:defRPr>
            </a:lvl2pPr>
            <a:lvl3pPr>
              <a:defRPr sz="1200">
                <a:latin typeface="Trebuchet MS" panose="020B0703020202090204" pitchFamily="34" charset="0"/>
              </a:defRPr>
            </a:lvl3pPr>
            <a:lvl4pPr>
              <a:defRPr sz="1200">
                <a:latin typeface="Trebuchet MS" panose="020B0703020202090204" pitchFamily="34" charset="0"/>
              </a:defRPr>
            </a:lvl4pPr>
            <a:lvl5pPr>
              <a:defRPr sz="1200">
                <a:latin typeface="Trebuchet MS" panose="020B0703020202090204" pitchFamily="34" charset="0"/>
              </a:defRPr>
            </a:lvl5pPr>
          </a:lstStyle>
          <a:p>
            <a:endParaRPr lang="fi-FI" sz="1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20" name="Sisällön paikkamerkki 18">
            <a:extLst>
              <a:ext uri="{FF2B5EF4-FFF2-40B4-BE49-F238E27FC236}">
                <a16:creationId xmlns:a16="http://schemas.microsoft.com/office/drawing/2014/main" id="{00D65359-41EB-434A-BB8C-CA5EF123C58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91699" y="1957920"/>
            <a:ext cx="7655868" cy="1822449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  <a:lvl2pPr>
              <a:defRPr sz="1200">
                <a:latin typeface="Trebuchet MS" panose="020B0703020202090204" pitchFamily="34" charset="0"/>
              </a:defRPr>
            </a:lvl2pPr>
            <a:lvl3pPr>
              <a:defRPr sz="1200">
                <a:latin typeface="Trebuchet MS" panose="020B0703020202090204" pitchFamily="34" charset="0"/>
              </a:defRPr>
            </a:lvl3pPr>
            <a:lvl4pPr>
              <a:defRPr sz="1200">
                <a:latin typeface="Trebuchet MS" panose="020B0703020202090204" pitchFamily="34" charset="0"/>
              </a:defRPr>
            </a:lvl4pPr>
            <a:lvl5pPr>
              <a:defRPr sz="1200">
                <a:latin typeface="Trebuchet MS" panose="020B0703020202090204" pitchFamily="34" charset="0"/>
              </a:defRPr>
            </a:lvl5pPr>
          </a:lstStyle>
          <a:p>
            <a:endParaRPr lang="fi-FI" sz="1200" i="1" dirty="0">
              <a:latin typeface="Trebuchet MS" panose="020B0703020202090204" pitchFamily="34" charset="0"/>
            </a:endParaRPr>
          </a:p>
        </p:txBody>
      </p:sp>
      <p:sp>
        <p:nvSpPr>
          <p:cNvPr id="10" name="Sisällön paikkamerkki 18">
            <a:extLst>
              <a:ext uri="{FF2B5EF4-FFF2-40B4-BE49-F238E27FC236}">
                <a16:creationId xmlns:a16="http://schemas.microsoft.com/office/drawing/2014/main" id="{63A80BF9-BB86-C549-9533-E4A998E6E4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91699" y="4034252"/>
            <a:ext cx="7655868" cy="1822449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Trebuchet MS" panose="020B0703020202090204" pitchFamily="34" charset="0"/>
              </a:defRPr>
            </a:lvl1pPr>
            <a:lvl2pPr>
              <a:defRPr sz="1200">
                <a:latin typeface="Trebuchet MS" panose="020B0703020202090204" pitchFamily="34" charset="0"/>
              </a:defRPr>
            </a:lvl2pPr>
            <a:lvl3pPr>
              <a:defRPr sz="1200">
                <a:latin typeface="Trebuchet MS" panose="020B0703020202090204" pitchFamily="34" charset="0"/>
              </a:defRPr>
            </a:lvl3pPr>
            <a:lvl4pPr>
              <a:defRPr sz="1200">
                <a:latin typeface="Trebuchet MS" panose="020B0703020202090204" pitchFamily="34" charset="0"/>
              </a:defRPr>
            </a:lvl4pPr>
            <a:lvl5pPr>
              <a:defRPr sz="1200">
                <a:latin typeface="Trebuchet MS" panose="020B0703020202090204" pitchFamily="34" charset="0"/>
              </a:defRPr>
            </a:lvl5pPr>
          </a:lstStyle>
          <a:p>
            <a:endParaRPr lang="fi-FI" sz="1200" i="1" dirty="0">
              <a:latin typeface="Trebuchet MS" panose="020B0703020202090204" pitchFamily="34" charset="0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A872EB9-9411-5746-BD45-F9FCE049E3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7" y="3412491"/>
            <a:ext cx="1828800" cy="383116"/>
          </a:xfrm>
        </p:spPr>
        <p:txBody>
          <a:bodyPr>
            <a:noAutofit/>
          </a:bodyPr>
          <a:lstStyle>
            <a:lvl1pPr marL="0" indent="0">
              <a:buNone/>
              <a:defRPr sz="1333" b="1" i="0">
                <a:latin typeface="Trebuchet MS" panose="020B0703020202090204" pitchFamily="34" charset="0"/>
              </a:defRPr>
            </a:lvl1pPr>
            <a:lvl2pPr>
              <a:defRPr sz="1333" b="1" i="0">
                <a:latin typeface="Trebuchet MS" panose="020B0703020202090204" pitchFamily="34" charset="0"/>
              </a:defRPr>
            </a:lvl2pPr>
            <a:lvl3pPr>
              <a:defRPr sz="1333" b="1" i="0">
                <a:latin typeface="Trebuchet MS" panose="020B0703020202090204" pitchFamily="34" charset="0"/>
              </a:defRPr>
            </a:lvl3pPr>
            <a:lvl4pPr>
              <a:defRPr sz="1333" b="1" i="0">
                <a:latin typeface="Trebuchet MS" panose="020B0703020202090204" pitchFamily="34" charset="0"/>
              </a:defRPr>
            </a:lvl4pPr>
            <a:lvl5pPr>
              <a:defRPr sz="1333" b="1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Nimi</a:t>
            </a:r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01554916-98F2-4646-ABAB-441292B990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667" y="5530851"/>
            <a:ext cx="1828800" cy="383116"/>
          </a:xfrm>
        </p:spPr>
        <p:txBody>
          <a:bodyPr>
            <a:noAutofit/>
          </a:bodyPr>
          <a:lstStyle>
            <a:lvl1pPr marL="0" indent="0">
              <a:buNone/>
              <a:defRPr sz="1333" b="1" i="0">
                <a:latin typeface="Trebuchet MS" panose="020B0703020202090204" pitchFamily="34" charset="0"/>
              </a:defRPr>
            </a:lvl1pPr>
            <a:lvl2pPr>
              <a:defRPr sz="1333" b="1" i="0">
                <a:latin typeface="Trebuchet MS" panose="020B0703020202090204" pitchFamily="34" charset="0"/>
              </a:defRPr>
            </a:lvl2pPr>
            <a:lvl3pPr>
              <a:defRPr sz="1333" b="1" i="0">
                <a:latin typeface="Trebuchet MS" panose="020B0703020202090204" pitchFamily="34" charset="0"/>
              </a:defRPr>
            </a:lvl3pPr>
            <a:lvl4pPr>
              <a:defRPr sz="1333" b="1" i="0">
                <a:latin typeface="Trebuchet MS" panose="020B0703020202090204" pitchFamily="34" charset="0"/>
              </a:defRPr>
            </a:lvl4pPr>
            <a:lvl5pPr>
              <a:defRPr sz="1333" b="1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Nimi</a:t>
            </a:r>
          </a:p>
        </p:txBody>
      </p:sp>
    </p:spTree>
    <p:extLst>
      <p:ext uri="{BB962C8B-B14F-4D97-AF65-F5344CB8AC3E}">
        <p14:creationId xmlns:p14="http://schemas.microsoft.com/office/powerpoint/2010/main" val="1125731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1E252C-2452-D646-8E4B-DF657B50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1" y="1386297"/>
            <a:ext cx="10627451" cy="4154171"/>
          </a:xfrm>
        </p:spPr>
        <p:txBody>
          <a:bodyPr numCol="3" spcCol="360000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dirty="0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9D748D6F-BC62-F645-A701-F8B55094D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960002"/>
            <a:ext cx="10627451" cy="426297"/>
          </a:xfrm>
        </p:spPr>
        <p:txBody>
          <a:bodyPr>
            <a:normAutofit/>
          </a:bodyPr>
          <a:lstStyle>
            <a:lvl1pPr>
              <a:defRPr sz="1867"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972034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1E252C-2452-D646-8E4B-DF657B50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960002"/>
            <a:ext cx="10515600" cy="56430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E3AAB9B-082C-E749-A40E-62B54872D1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2" y="1951569"/>
            <a:ext cx="3405716" cy="5173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5417BD08-84F3-AA4B-81A0-2AC02BDED3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07752" y="1951569"/>
            <a:ext cx="1401233" cy="517313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endParaRPr lang="fi-FI" dirty="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5753153B-A32D-EA41-ACAB-4835C64A1B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2865969"/>
            <a:ext cx="3420533" cy="7916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499364D9-01B0-8F4C-A583-6D579D259B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7752" y="2865969"/>
            <a:ext cx="1401233" cy="7916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628E4ECC-A2B3-EA4A-AF15-12A676D144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4144435"/>
            <a:ext cx="9612720" cy="17081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28945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1E252C-2452-D646-8E4B-DF657B50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960002"/>
            <a:ext cx="10786200" cy="56430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E3AAB9B-082C-E749-A40E-62B54872D1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000" y="1951569"/>
            <a:ext cx="4172040" cy="28337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LIIKESALAISUUDET</a:t>
            </a:r>
            <a:br>
              <a:rPr lang="fi-FI" dirty="0"/>
            </a:br>
            <a:r>
              <a:rPr lang="fi-FI" dirty="0"/>
              <a:t>Ei sisällä liikesalaisuuksia</a:t>
            </a:r>
          </a:p>
          <a:p>
            <a:pPr lvl="0"/>
            <a:r>
              <a:rPr lang="fi-FI" dirty="0"/>
              <a:t>TEKIJÄNOIKEUS</a:t>
            </a:r>
            <a:br>
              <a:rPr lang="fi-FI" dirty="0"/>
            </a:br>
            <a:r>
              <a:rPr lang="fi-FI" dirty="0"/>
              <a:t>Työn tekijänoikeus lopputulokseen jää tilaajalle.</a:t>
            </a:r>
          </a:p>
          <a:p>
            <a:pPr lvl="0"/>
            <a:r>
              <a:rPr lang="fi-FI" dirty="0"/>
              <a:t>TARJOUKSEN VOIMASSAOLO</a:t>
            </a:r>
            <a:br>
              <a:rPr lang="fi-FI" dirty="0"/>
            </a:br>
            <a:r>
              <a:rPr lang="fi-FI" dirty="0"/>
              <a:t>Tarjous on sitovana voimassa 31.1.2018 saakka.</a:t>
            </a:r>
          </a:p>
          <a:p>
            <a:pPr lvl="0"/>
            <a:r>
              <a:rPr lang="fi-FI" dirty="0"/>
              <a:t>Helsingissä 1 joulukuuta 2017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5417BD08-84F3-AA4B-81A0-2AC02BDED3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8949" y="1951569"/>
            <a:ext cx="3083651" cy="2833793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fi-FI" dirty="0"/>
              <a:t>ALIHANKINTA</a:t>
            </a:r>
            <a:br>
              <a:rPr lang="fi-FI" dirty="0"/>
            </a:br>
            <a:r>
              <a:rPr lang="fi-FI" dirty="0"/>
              <a:t>Työ ei sisällä alihankintaa. </a:t>
            </a:r>
          </a:p>
          <a:p>
            <a:pPr lvl="0"/>
            <a:r>
              <a:rPr lang="fi-FI" dirty="0"/>
              <a:t>TARJOUKSEN LIITTEET</a:t>
            </a:r>
            <a:br>
              <a:rPr lang="fi-FI" dirty="0"/>
            </a:br>
            <a:r>
              <a:rPr lang="fi-FI" dirty="0"/>
              <a:t>Liite 1. </a:t>
            </a:r>
            <a:r>
              <a:rPr lang="fi-FI" dirty="0" err="1"/>
              <a:t>CV:t</a:t>
            </a:r>
            <a:r>
              <a:rPr lang="fi-FI" dirty="0"/>
              <a:t> Liite 2. MDI:n referenssit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628E4ECC-A2B3-EA4A-AF15-12A676D144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5552440"/>
            <a:ext cx="9612720" cy="50334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Janne Antikainen, kehitysjohtaja, hallituksen pj. </a:t>
            </a:r>
            <a:br>
              <a:rPr lang="fi-FI" dirty="0"/>
            </a:br>
            <a:r>
              <a:rPr lang="fi-FI" dirty="0"/>
              <a:t>MDI Public Oy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24D7C2D-6A07-714E-8BC9-64136DFF4D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146040"/>
            <a:ext cx="21590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0189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264706-4A71-2A44-AE8D-05C4BE863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D91866F-E969-1C46-B2D0-0A49E16C0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64D2A68-E53A-364F-93F3-BA7319F2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D5E6-3FAF-FB4C-9E26-6941263699EB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29EEFF8-6A62-8449-8424-B17A6F838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9CA7323-FEA3-CE4C-9206-734ADBC37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6ED3-B855-AF4E-8B10-586562F25C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296562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1236F3FD-2647-2A42-BD8D-2EB6D3A88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6186"/>
            <a:ext cx="2628900" cy="5810249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0566A1A-A402-6C41-BF7E-206D24F571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6186"/>
            <a:ext cx="7683500" cy="5810249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01C7209-1A04-434E-B17B-2D62AB053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D5E6-3FAF-FB4C-9E26-6941263699EB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F7393F1-61B9-D546-BF78-A823DE492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42F9BA2-096F-F94A-86FF-8EE6C22EE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6ED3-B855-AF4E-8B10-586562F25C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24316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erus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402" y="356659"/>
            <a:ext cx="10849207" cy="1152128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fi-FI"/>
              <a:t>Muokkaa ots. perustyyl. napsautt.</a:t>
            </a:r>
            <a:endParaRPr lang="en-US" dirty="0"/>
          </a:p>
        </p:txBody>
      </p:sp>
      <p:sp>
        <p:nvSpPr>
          <p:cNvPr id="7" name="Text Placeholder 11"/>
          <p:cNvSpPr>
            <a:spLocks noGrp="1"/>
          </p:cNvSpPr>
          <p:nvPr>
            <p:ph type="body" sz="quarter" idx="19"/>
          </p:nvPr>
        </p:nvSpPr>
        <p:spPr>
          <a:xfrm>
            <a:off x="719403" y="1700808"/>
            <a:ext cx="10849205" cy="4320480"/>
          </a:xfrm>
        </p:spPr>
        <p:txBody>
          <a:bodyPr/>
          <a:lstStyle>
            <a:lvl1pPr marL="239178" marR="0" indent="-239178" algn="l" defTabSz="609585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133">
                <a:solidFill>
                  <a:schemeClr val="tx1"/>
                </a:solidFill>
                <a:latin typeface="Georgia"/>
                <a:cs typeface="Georgia"/>
              </a:defRPr>
            </a:lvl1pPr>
            <a:lvl2pPr marL="474121" indent="-234945" algn="l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867">
                <a:solidFill>
                  <a:schemeClr val="tx1"/>
                </a:solidFill>
                <a:latin typeface="Georgia"/>
                <a:cs typeface="Georgia"/>
              </a:defRPr>
            </a:lvl2pPr>
            <a:lvl3pPr marL="713300" indent="-234945" algn="l" defTabSz="715415">
              <a:lnSpc>
                <a:spcPct val="90000"/>
              </a:lnSpc>
              <a:spcBef>
                <a:spcPts val="800"/>
              </a:spcBef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3pPr>
            <a:lvl4pPr marL="958827" indent="-234945" algn="l">
              <a:lnSpc>
                <a:spcPct val="90000"/>
              </a:lnSpc>
              <a:buFont typeface="Georgia" panose="02040502050405020303" pitchFamily="18" charset="0"/>
              <a:buChar char="–"/>
              <a:defRPr sz="1600">
                <a:solidFill>
                  <a:schemeClr val="tx1"/>
                </a:solidFill>
                <a:latin typeface="Georgia"/>
                <a:cs typeface="Georgia"/>
              </a:defRPr>
            </a:lvl4pPr>
            <a:lvl5pPr marL="143996" indent="-380990" algn="l">
              <a:buFont typeface="Arial"/>
              <a:buChar char="•"/>
              <a:defRPr sz="1867">
                <a:solidFill>
                  <a:schemeClr val="tx1"/>
                </a:solidFill>
                <a:latin typeface="Georgia"/>
                <a:cs typeface="Georgia"/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</p:txBody>
      </p:sp>
      <p:pic>
        <p:nvPicPr>
          <p:cNvPr id="5" name="Picture 4" descr="SITRA_BLACK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0523" y="6360001"/>
            <a:ext cx="1103445" cy="214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55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02731"/>
            <a:ext cx="9144000" cy="31663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dirty="0"/>
              <a:t>Huomio tai lyhyt kuvaus esityksen seuraavasta kappaleesta</a:t>
            </a:r>
          </a:p>
        </p:txBody>
      </p:sp>
      <p:sp>
        <p:nvSpPr>
          <p:cNvPr id="27" name="Otsikko 26"/>
          <p:cNvSpPr>
            <a:spLocks noGrp="1"/>
          </p:cNvSpPr>
          <p:nvPr>
            <p:ph type="title" hasCustomPrompt="1"/>
          </p:nvPr>
        </p:nvSpPr>
        <p:spPr>
          <a:xfrm>
            <a:off x="1524000" y="2132856"/>
            <a:ext cx="9144000" cy="1656000"/>
          </a:xfrm>
        </p:spPr>
        <p:txBody>
          <a:bodyPr wrap="square" anchor="b">
            <a:normAutofit/>
          </a:bodyPr>
          <a:lstStyle>
            <a:lvl1pPr>
              <a:lnSpc>
                <a:spcPts val="6000"/>
              </a:lnSpc>
              <a:defRPr sz="6000" b="1"/>
            </a:lvl1pPr>
          </a:lstStyle>
          <a:p>
            <a:r>
              <a:rPr lang="fi-FI" dirty="0"/>
              <a:t>Otsikko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6453335"/>
            <a:ext cx="2225761" cy="1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8102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i +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966D0CFA-E3EB-A144-8080-9E51824ABC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7533" y="169173"/>
            <a:ext cx="571500" cy="381000"/>
          </a:xfrm>
          <a:prstGeom prst="rect">
            <a:avLst/>
          </a:prstGeom>
        </p:spPr>
      </p:pic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6226DD16-A6EE-3541-8DEA-5AAA21828D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11696" y="0"/>
            <a:ext cx="5480304" cy="6858000"/>
          </a:xfrm>
        </p:spPr>
        <p:txBody>
          <a:bodyPr/>
          <a:lstStyle/>
          <a:p>
            <a:r>
              <a:rPr lang="en-GB"/>
              <a:t>Click icon to add picture</a:t>
            </a: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B17DE54C-8694-C04C-80E8-0E667F437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480" y="420624"/>
            <a:ext cx="5690616" cy="95542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>
                <a:solidFill>
                  <a:srgbClr val="F2890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CCF3014-9498-704D-B63F-F2A43B5E1D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2480" y="1444752"/>
            <a:ext cx="5690616" cy="4864608"/>
          </a:xfrm>
        </p:spPr>
        <p:txBody>
          <a:bodyPr/>
          <a:lstStyle>
            <a:lvl1pPr>
              <a:lnSpc>
                <a:spcPct val="100000"/>
              </a:lnSpc>
              <a:spcBef>
                <a:spcPts val="1000"/>
              </a:spcBef>
              <a:defRPr/>
            </a:lvl1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19C3B71-7A03-6144-8B6F-8A47D1B13099}"/>
              </a:ext>
            </a:extLst>
          </p:cNvPr>
          <p:cNvSpPr/>
          <p:nvPr userDrawn="1"/>
        </p:nvSpPr>
        <p:spPr>
          <a:xfrm>
            <a:off x="1413632" y="6492450"/>
            <a:ext cx="10763767" cy="3655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D5BA47C4-6DFD-D64C-8924-FA4FF2D29B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564508" y="6492450"/>
            <a:ext cx="899800" cy="36512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rgbClr val="F2890F"/>
                </a:solidFill>
              </a:defRPr>
            </a:lvl1pPr>
          </a:lstStyle>
          <a:p>
            <a:fld id="{4D546442-E8D3-D54B-BCC1-67C10B410CB8}" type="datetime1">
              <a:rPr lang="fi-FI" smtClean="0"/>
              <a:t>28.9.2020</a:t>
            </a:fld>
            <a:endParaRPr lang="en-GB" dirty="0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F5E9DB53-A7A8-194B-A08B-C2E90C4B0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87169" y="6492875"/>
            <a:ext cx="7672832" cy="365125"/>
          </a:xfrm>
          <a:prstGeom prst="rect">
            <a:avLst/>
          </a:prstGeom>
        </p:spPr>
        <p:txBody>
          <a:bodyPr anchor="ctr" anchorCtr="0"/>
          <a:lstStyle>
            <a:lvl1pPr algn="l">
              <a:defRPr>
                <a:solidFill>
                  <a:srgbClr val="F2890F"/>
                </a:solidFill>
              </a:defRPr>
            </a:lvl1pPr>
          </a:lstStyle>
          <a:p>
            <a:r>
              <a:rPr lang="en-GB" dirty="0" err="1"/>
              <a:t>tikakoski.fi</a:t>
            </a:r>
            <a:endParaRPr lang="en-GB" dirty="0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37CEB463-AA50-4B41-A805-DED3DE605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2568" y="6492875"/>
            <a:ext cx="774831" cy="365125"/>
          </a:xfrm>
          <a:prstGeom prst="rect">
            <a:avLst/>
          </a:prstGeom>
        </p:spPr>
        <p:txBody>
          <a:bodyPr anchor="ctr" anchorCtr="0"/>
          <a:lstStyle>
            <a:lvl1pPr>
              <a:defRPr>
                <a:solidFill>
                  <a:srgbClr val="F2890F"/>
                </a:solidFill>
              </a:defRPr>
            </a:lvl1pPr>
          </a:lstStyle>
          <a:p>
            <a:fld id="{73C7FFDD-5D9F-694A-B5C0-565C3F82B55D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33094E86-3BC5-8347-ACFA-D281AA33F5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492450"/>
            <a:ext cx="1413632" cy="365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849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fi-FI" dirty="0"/>
              <a:t>Muokkaa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6" y="6453339"/>
            <a:ext cx="2225761" cy="1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4022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269C3B9-1F1C-4A45-A63D-3F11FA118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6572" y="704193"/>
            <a:ext cx="4564117" cy="5472240"/>
          </a:xfrm>
        </p:spPr>
        <p:txBody>
          <a:bodyPr>
            <a:normAutofit/>
          </a:bodyPr>
          <a:lstStyle>
            <a:lvl1pPr>
              <a:defRPr sz="2667" b="0" i="0">
                <a:latin typeface="Trebuchet MS" panose="020B0703020202090204" pitchFamily="34" charset="0"/>
              </a:defRPr>
            </a:lvl1pPr>
            <a:lvl2pPr>
              <a:defRPr sz="2667" b="0" i="0">
                <a:latin typeface="Trebuchet MS" panose="020B0703020202090204" pitchFamily="34" charset="0"/>
              </a:defRPr>
            </a:lvl2pPr>
            <a:lvl3pPr>
              <a:defRPr sz="2667" b="0" i="0">
                <a:latin typeface="Trebuchet MS" panose="020B0703020202090204" pitchFamily="34" charset="0"/>
              </a:defRPr>
            </a:lvl3pPr>
            <a:lvl4pPr>
              <a:defRPr sz="2667" b="0" i="0">
                <a:latin typeface="Trebuchet MS" panose="020B0703020202090204" pitchFamily="34" charset="0"/>
              </a:defRPr>
            </a:lvl4pPr>
            <a:lvl5pPr>
              <a:defRPr sz="2667" b="0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2DA12DA-E593-4043-85DF-1414E1A70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64554" y="704193"/>
            <a:ext cx="4596524" cy="5472240"/>
          </a:xfrm>
        </p:spPr>
        <p:txBody>
          <a:bodyPr>
            <a:normAutofit/>
          </a:bodyPr>
          <a:lstStyle>
            <a:lvl1pPr>
              <a:defRPr sz="2667">
                <a:latin typeface="Trebuchet MS" panose="020B0703020202090204" pitchFamily="34" charset="0"/>
              </a:defRPr>
            </a:lvl1pPr>
            <a:lvl2pPr>
              <a:defRPr sz="2667">
                <a:latin typeface="Trebuchet MS" panose="020B0703020202090204" pitchFamily="34" charset="0"/>
              </a:defRPr>
            </a:lvl2pPr>
            <a:lvl3pPr>
              <a:defRPr sz="2667">
                <a:latin typeface="Trebuchet MS" panose="020B0703020202090204" pitchFamily="34" charset="0"/>
              </a:defRPr>
            </a:lvl3pPr>
            <a:lvl4pPr>
              <a:defRPr sz="2667">
                <a:latin typeface="Trebuchet MS" panose="020B0703020202090204" pitchFamily="34" charset="0"/>
              </a:defRPr>
            </a:lvl4pPr>
            <a:lvl5pPr>
              <a:defRPr sz="2667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0010277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EF1728-F972-A048-A993-5C130F351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882694"/>
            <a:ext cx="10515600" cy="230716"/>
          </a:xfrm>
        </p:spPr>
        <p:txBody>
          <a:bodyPr>
            <a:normAutofit/>
          </a:bodyPr>
          <a:lstStyle>
            <a:lvl1pPr>
              <a:defRPr sz="1067">
                <a:solidFill>
                  <a:schemeClr val="tx2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4B7129-51FD-4D43-9550-6E5B228E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3242119"/>
            <a:ext cx="11041076" cy="2729000"/>
          </a:xfrm>
        </p:spPr>
        <p:txBody>
          <a:bodyPr numCol="3" spcCol="144000">
            <a:normAutofit/>
          </a:bodyPr>
          <a:lstStyle>
            <a:lvl1pPr marL="0" indent="0">
              <a:buNone/>
              <a:defRPr sz="1333">
                <a:latin typeface="+mn-lt"/>
              </a:defRPr>
            </a:lvl1pPr>
          </a:lstStyle>
          <a:p>
            <a:pPr lvl="0"/>
            <a:endParaRPr lang="fi-FI" dirty="0"/>
          </a:p>
        </p:txBody>
      </p:sp>
      <p:sp>
        <p:nvSpPr>
          <p:cNvPr id="8" name="Sisällön paikkamerkki 3">
            <a:extLst>
              <a:ext uri="{FF2B5EF4-FFF2-40B4-BE49-F238E27FC236}">
                <a16:creationId xmlns:a16="http://schemas.microsoft.com/office/drawing/2014/main" id="{4D15E0BE-8B80-B643-B1BE-2C7F4DFAD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339" y="1911156"/>
            <a:ext cx="4596524" cy="828256"/>
          </a:xfrm>
        </p:spPr>
        <p:txBody>
          <a:bodyPr>
            <a:normAutofit/>
          </a:bodyPr>
          <a:lstStyle>
            <a:lvl1pPr marL="0" indent="0">
              <a:buNone/>
              <a:defRPr sz="1333">
                <a:latin typeface="Trebuchet MS" panose="020B0703020202090204" pitchFamily="34" charset="0"/>
              </a:defRPr>
            </a:lvl1pPr>
            <a:lvl2pPr>
              <a:defRPr sz="2667">
                <a:latin typeface="Trebuchet MS" panose="020B0703020202090204" pitchFamily="34" charset="0"/>
              </a:defRPr>
            </a:lvl2pPr>
            <a:lvl3pPr>
              <a:defRPr sz="2667">
                <a:latin typeface="Trebuchet MS" panose="020B0703020202090204" pitchFamily="34" charset="0"/>
              </a:defRPr>
            </a:lvl3pPr>
            <a:lvl4pPr>
              <a:defRPr sz="2667">
                <a:latin typeface="Trebuchet MS" panose="020B0703020202090204" pitchFamily="34" charset="0"/>
              </a:defRPr>
            </a:lvl4pPr>
            <a:lvl5pPr>
              <a:defRPr sz="2667">
                <a:latin typeface="Trebuchet MS" panose="020B0703020202090204" pitchFamily="34" charset="0"/>
              </a:defRPr>
            </a:lvl5pPr>
          </a:lstStyle>
          <a:p>
            <a:pPr lvl="0"/>
            <a:endParaRPr lang="fi-FI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F8323FFA-A494-B04B-8C91-CF1317E69CE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436938" y="1637382"/>
            <a:ext cx="4211975" cy="28213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fi-FI" sz="1867" b="1" i="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endParaRPr lang="fi-FI" dirty="0"/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62E50318-0C9A-FB4B-8F11-7699A4BD259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2339" y="1637382"/>
            <a:ext cx="4596524" cy="282131"/>
          </a:xfrm>
        </p:spPr>
        <p:txBody>
          <a:bodyPr>
            <a:noAutofit/>
          </a:bodyPr>
          <a:lstStyle>
            <a:lvl1pPr marL="0" indent="0">
              <a:buNone/>
              <a:defRPr sz="1867" b="1">
                <a:solidFill>
                  <a:schemeClr val="tx2"/>
                </a:solidFill>
                <a:latin typeface="+mj-lt"/>
              </a:defRPr>
            </a:lvl1pPr>
            <a:lvl2pPr>
              <a:defRPr sz="2667">
                <a:latin typeface="Trebuchet MS" panose="020B0703020202090204" pitchFamily="34" charset="0"/>
              </a:defRPr>
            </a:lvl2pPr>
            <a:lvl3pPr>
              <a:defRPr sz="2667">
                <a:latin typeface="Trebuchet MS" panose="020B0703020202090204" pitchFamily="34" charset="0"/>
              </a:defRPr>
            </a:lvl3pPr>
            <a:lvl4pPr>
              <a:defRPr sz="2667">
                <a:latin typeface="Trebuchet MS" panose="020B0703020202090204" pitchFamily="34" charset="0"/>
              </a:defRPr>
            </a:lvl4pPr>
            <a:lvl5pPr>
              <a:defRPr sz="2667">
                <a:latin typeface="Trebuchet MS" panose="020B0703020202090204" pitchFamily="34" charset="0"/>
              </a:defRPr>
            </a:lvl5pPr>
          </a:lstStyle>
          <a:p>
            <a:pPr lvl="0"/>
            <a:endParaRPr lang="fi-FI" dirty="0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B40DBC2C-EC44-C44E-AB4E-AE038789867F}"/>
              </a:ext>
            </a:extLst>
          </p:cNvPr>
          <p:cNvSpPr/>
          <p:nvPr userDrawn="1"/>
        </p:nvSpPr>
        <p:spPr>
          <a:xfrm>
            <a:off x="1356726" y="1637384"/>
            <a:ext cx="55417" cy="1102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B28CCB7C-56F2-B047-B1E6-429A4DAB2708}"/>
              </a:ext>
            </a:extLst>
          </p:cNvPr>
          <p:cNvSpPr/>
          <p:nvPr userDrawn="1"/>
        </p:nvSpPr>
        <p:spPr>
          <a:xfrm>
            <a:off x="6256922" y="1637384"/>
            <a:ext cx="55417" cy="1102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647B0823-6F80-664A-A959-84E661FE10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36938" y="1911156"/>
            <a:ext cx="4211975" cy="828256"/>
          </a:xfrm>
        </p:spPr>
        <p:txBody>
          <a:bodyPr>
            <a:normAutofit/>
          </a:bodyPr>
          <a:lstStyle>
            <a:lvl1pPr marL="0" indent="0">
              <a:buNone/>
              <a:defRPr sz="1333">
                <a:latin typeface="+mn-lt"/>
              </a:defRPr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633149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22730F7C-8366-4547-BEEB-0B1E50110654}"/>
              </a:ext>
            </a:extLst>
          </p:cNvPr>
          <p:cNvSpPr/>
          <p:nvPr userDrawn="1"/>
        </p:nvSpPr>
        <p:spPr>
          <a:xfrm>
            <a:off x="2804161" y="1957920"/>
            <a:ext cx="63683" cy="18224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4CFBF854-D889-B34F-AD78-C4FF3271CE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667" y="1957919"/>
            <a:ext cx="1828800" cy="1440000"/>
          </a:xfrm>
        </p:spPr>
        <p:txBody>
          <a:bodyPr>
            <a:normAutofit/>
          </a:bodyPr>
          <a:lstStyle>
            <a:lvl1pPr>
              <a:defRPr sz="1867"/>
            </a:lvl1pPr>
          </a:lstStyle>
          <a:p>
            <a:endParaRPr lang="fi-FI" dirty="0"/>
          </a:p>
        </p:txBody>
      </p:sp>
      <p:sp>
        <p:nvSpPr>
          <p:cNvPr id="13" name="Kuvan paikkamerkki 11">
            <a:extLst>
              <a:ext uri="{FF2B5EF4-FFF2-40B4-BE49-F238E27FC236}">
                <a16:creationId xmlns:a16="http://schemas.microsoft.com/office/drawing/2014/main" id="{128CED72-BA2D-A548-9054-8BC362EA99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9667" y="4034253"/>
            <a:ext cx="1828800" cy="1441064"/>
          </a:xfrm>
        </p:spPr>
        <p:txBody>
          <a:bodyPr>
            <a:normAutofit/>
          </a:bodyPr>
          <a:lstStyle>
            <a:lvl1pPr>
              <a:defRPr sz="1867"/>
            </a:lvl1pPr>
          </a:lstStyle>
          <a:p>
            <a:endParaRPr lang="fi-FI" dirty="0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9D5FE4A3-8084-1C42-9CCB-E1BBFC8A0B4D}"/>
              </a:ext>
            </a:extLst>
          </p:cNvPr>
          <p:cNvSpPr/>
          <p:nvPr userDrawn="1"/>
        </p:nvSpPr>
        <p:spPr>
          <a:xfrm>
            <a:off x="2804161" y="4034253"/>
            <a:ext cx="63683" cy="18224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9" name="Sisällön paikkamerkki 18">
            <a:extLst>
              <a:ext uri="{FF2B5EF4-FFF2-40B4-BE49-F238E27FC236}">
                <a16:creationId xmlns:a16="http://schemas.microsoft.com/office/drawing/2014/main" id="{4A7D5A00-B45D-3E48-9A97-93A55D2EDB4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20000" y="960002"/>
            <a:ext cx="10619317" cy="766233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  <a:lvl2pPr>
              <a:defRPr sz="1200">
                <a:latin typeface="Trebuchet MS" panose="020B0703020202090204" pitchFamily="34" charset="0"/>
              </a:defRPr>
            </a:lvl2pPr>
            <a:lvl3pPr>
              <a:defRPr sz="1200">
                <a:latin typeface="Trebuchet MS" panose="020B0703020202090204" pitchFamily="34" charset="0"/>
              </a:defRPr>
            </a:lvl3pPr>
            <a:lvl4pPr>
              <a:defRPr sz="1200">
                <a:latin typeface="Trebuchet MS" panose="020B0703020202090204" pitchFamily="34" charset="0"/>
              </a:defRPr>
            </a:lvl4pPr>
            <a:lvl5pPr>
              <a:defRPr sz="1200">
                <a:latin typeface="Trebuchet MS" panose="020B0703020202090204" pitchFamily="34" charset="0"/>
              </a:defRPr>
            </a:lvl5pPr>
          </a:lstStyle>
          <a:p>
            <a:endParaRPr lang="fi-FI" sz="1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20" name="Sisällön paikkamerkki 18">
            <a:extLst>
              <a:ext uri="{FF2B5EF4-FFF2-40B4-BE49-F238E27FC236}">
                <a16:creationId xmlns:a16="http://schemas.microsoft.com/office/drawing/2014/main" id="{00D65359-41EB-434A-BB8C-CA5EF123C58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91699" y="1957920"/>
            <a:ext cx="7655868" cy="1822449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  <a:lvl2pPr>
              <a:defRPr sz="1200">
                <a:latin typeface="Trebuchet MS" panose="020B0703020202090204" pitchFamily="34" charset="0"/>
              </a:defRPr>
            </a:lvl2pPr>
            <a:lvl3pPr>
              <a:defRPr sz="1200">
                <a:latin typeface="Trebuchet MS" panose="020B0703020202090204" pitchFamily="34" charset="0"/>
              </a:defRPr>
            </a:lvl3pPr>
            <a:lvl4pPr>
              <a:defRPr sz="1200">
                <a:latin typeface="Trebuchet MS" panose="020B0703020202090204" pitchFamily="34" charset="0"/>
              </a:defRPr>
            </a:lvl4pPr>
            <a:lvl5pPr>
              <a:defRPr sz="1200">
                <a:latin typeface="Trebuchet MS" panose="020B0703020202090204" pitchFamily="34" charset="0"/>
              </a:defRPr>
            </a:lvl5pPr>
          </a:lstStyle>
          <a:p>
            <a:endParaRPr lang="fi-FI" sz="1200" i="1" dirty="0">
              <a:latin typeface="Trebuchet MS" panose="020B0703020202090204" pitchFamily="34" charset="0"/>
            </a:endParaRPr>
          </a:p>
        </p:txBody>
      </p:sp>
      <p:sp>
        <p:nvSpPr>
          <p:cNvPr id="10" name="Sisällön paikkamerkki 18">
            <a:extLst>
              <a:ext uri="{FF2B5EF4-FFF2-40B4-BE49-F238E27FC236}">
                <a16:creationId xmlns:a16="http://schemas.microsoft.com/office/drawing/2014/main" id="{63A80BF9-BB86-C549-9533-E4A998E6E4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91699" y="4034252"/>
            <a:ext cx="7655868" cy="1822449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Trebuchet MS" panose="020B0703020202090204" pitchFamily="34" charset="0"/>
              </a:defRPr>
            </a:lvl1pPr>
            <a:lvl2pPr>
              <a:defRPr sz="1200">
                <a:latin typeface="Trebuchet MS" panose="020B0703020202090204" pitchFamily="34" charset="0"/>
              </a:defRPr>
            </a:lvl2pPr>
            <a:lvl3pPr>
              <a:defRPr sz="1200">
                <a:latin typeface="Trebuchet MS" panose="020B0703020202090204" pitchFamily="34" charset="0"/>
              </a:defRPr>
            </a:lvl3pPr>
            <a:lvl4pPr>
              <a:defRPr sz="1200">
                <a:latin typeface="Trebuchet MS" panose="020B0703020202090204" pitchFamily="34" charset="0"/>
              </a:defRPr>
            </a:lvl4pPr>
            <a:lvl5pPr>
              <a:defRPr sz="1200">
                <a:latin typeface="Trebuchet MS" panose="020B0703020202090204" pitchFamily="34" charset="0"/>
              </a:defRPr>
            </a:lvl5pPr>
          </a:lstStyle>
          <a:p>
            <a:endParaRPr lang="fi-FI" sz="1200" i="1" dirty="0">
              <a:latin typeface="Trebuchet MS" panose="020B0703020202090204" pitchFamily="34" charset="0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A872EB9-9411-5746-BD45-F9FCE049E3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7" y="3412491"/>
            <a:ext cx="1828800" cy="383116"/>
          </a:xfrm>
        </p:spPr>
        <p:txBody>
          <a:bodyPr>
            <a:noAutofit/>
          </a:bodyPr>
          <a:lstStyle>
            <a:lvl1pPr marL="0" indent="0">
              <a:buNone/>
              <a:defRPr sz="1333" b="1" i="0">
                <a:latin typeface="Trebuchet MS" panose="020B0703020202090204" pitchFamily="34" charset="0"/>
              </a:defRPr>
            </a:lvl1pPr>
            <a:lvl2pPr>
              <a:defRPr sz="1333" b="1" i="0">
                <a:latin typeface="Trebuchet MS" panose="020B0703020202090204" pitchFamily="34" charset="0"/>
              </a:defRPr>
            </a:lvl2pPr>
            <a:lvl3pPr>
              <a:defRPr sz="1333" b="1" i="0">
                <a:latin typeface="Trebuchet MS" panose="020B0703020202090204" pitchFamily="34" charset="0"/>
              </a:defRPr>
            </a:lvl3pPr>
            <a:lvl4pPr>
              <a:defRPr sz="1333" b="1" i="0">
                <a:latin typeface="Trebuchet MS" panose="020B0703020202090204" pitchFamily="34" charset="0"/>
              </a:defRPr>
            </a:lvl4pPr>
            <a:lvl5pPr>
              <a:defRPr sz="1333" b="1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Nimi</a:t>
            </a:r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01554916-98F2-4646-ABAB-441292B990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667" y="5530851"/>
            <a:ext cx="1828800" cy="383116"/>
          </a:xfrm>
        </p:spPr>
        <p:txBody>
          <a:bodyPr>
            <a:noAutofit/>
          </a:bodyPr>
          <a:lstStyle>
            <a:lvl1pPr marL="0" indent="0">
              <a:buNone/>
              <a:defRPr sz="1333" b="1" i="0">
                <a:latin typeface="Trebuchet MS" panose="020B0703020202090204" pitchFamily="34" charset="0"/>
              </a:defRPr>
            </a:lvl1pPr>
            <a:lvl2pPr>
              <a:defRPr sz="1333" b="1" i="0">
                <a:latin typeface="Trebuchet MS" panose="020B0703020202090204" pitchFamily="34" charset="0"/>
              </a:defRPr>
            </a:lvl2pPr>
            <a:lvl3pPr>
              <a:defRPr sz="1333" b="1" i="0">
                <a:latin typeface="Trebuchet MS" panose="020B0703020202090204" pitchFamily="34" charset="0"/>
              </a:defRPr>
            </a:lvl3pPr>
            <a:lvl4pPr>
              <a:defRPr sz="1333" b="1" i="0">
                <a:latin typeface="Trebuchet MS" panose="020B0703020202090204" pitchFamily="34" charset="0"/>
              </a:defRPr>
            </a:lvl4pPr>
            <a:lvl5pPr>
              <a:defRPr sz="1333" b="1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Nimi</a:t>
            </a:r>
          </a:p>
        </p:txBody>
      </p:sp>
    </p:spTree>
    <p:extLst>
      <p:ext uri="{BB962C8B-B14F-4D97-AF65-F5344CB8AC3E}">
        <p14:creationId xmlns:p14="http://schemas.microsoft.com/office/powerpoint/2010/main" val="2170823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1E252C-2452-D646-8E4B-DF657B50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1" y="1386297"/>
            <a:ext cx="10627451" cy="4154171"/>
          </a:xfrm>
        </p:spPr>
        <p:txBody>
          <a:bodyPr numCol="3" spcCol="360000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dirty="0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9D748D6F-BC62-F645-A701-F8B55094D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960002"/>
            <a:ext cx="10627451" cy="426297"/>
          </a:xfrm>
        </p:spPr>
        <p:txBody>
          <a:bodyPr>
            <a:normAutofit/>
          </a:bodyPr>
          <a:lstStyle>
            <a:lvl1pPr>
              <a:defRPr sz="1867"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388291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1E252C-2452-D646-8E4B-DF657B50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960002"/>
            <a:ext cx="10515600" cy="56430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E3AAB9B-082C-E749-A40E-62B54872D1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2" y="1951569"/>
            <a:ext cx="3405716" cy="5173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5417BD08-84F3-AA4B-81A0-2AC02BDED3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07752" y="1951569"/>
            <a:ext cx="1401233" cy="517313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endParaRPr lang="fi-FI" dirty="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5753153B-A32D-EA41-ACAB-4835C64A1B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2865969"/>
            <a:ext cx="3420533" cy="7916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499364D9-01B0-8F4C-A583-6D579D259B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7752" y="2865969"/>
            <a:ext cx="1401233" cy="7916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628E4ECC-A2B3-EA4A-AF15-12A676D144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4144435"/>
            <a:ext cx="9612720" cy="17081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976371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1E252C-2452-D646-8E4B-DF657B50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960002"/>
            <a:ext cx="10786200" cy="56430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E3AAB9B-082C-E749-A40E-62B54872D1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000" y="1951569"/>
            <a:ext cx="4172040" cy="28337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LIIKESALAISUUDET</a:t>
            </a:r>
            <a:br>
              <a:rPr lang="fi-FI" dirty="0"/>
            </a:br>
            <a:r>
              <a:rPr lang="fi-FI" dirty="0"/>
              <a:t>Ei sisällä liikesalaisuuksia</a:t>
            </a:r>
          </a:p>
          <a:p>
            <a:pPr lvl="0"/>
            <a:r>
              <a:rPr lang="fi-FI" dirty="0"/>
              <a:t>TEKIJÄNOIKEUS</a:t>
            </a:r>
            <a:br>
              <a:rPr lang="fi-FI" dirty="0"/>
            </a:br>
            <a:r>
              <a:rPr lang="fi-FI" dirty="0"/>
              <a:t>Työn tekijänoikeus lopputulokseen jää tilaajalle.</a:t>
            </a:r>
          </a:p>
          <a:p>
            <a:pPr lvl="0"/>
            <a:r>
              <a:rPr lang="fi-FI" dirty="0"/>
              <a:t>TARJOUKSEN VOIMASSAOLO</a:t>
            </a:r>
            <a:br>
              <a:rPr lang="fi-FI" dirty="0"/>
            </a:br>
            <a:r>
              <a:rPr lang="fi-FI" dirty="0"/>
              <a:t>Tarjous on sitovana voimassa 31.1.2018 saakka.</a:t>
            </a:r>
          </a:p>
          <a:p>
            <a:pPr lvl="0"/>
            <a:r>
              <a:rPr lang="fi-FI" dirty="0"/>
              <a:t>Helsingissä 1 joulukuuta 2017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5417BD08-84F3-AA4B-81A0-2AC02BDED3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8949" y="1951569"/>
            <a:ext cx="3083651" cy="2833793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fi-FI" dirty="0"/>
              <a:t>ALIHANKINTA</a:t>
            </a:r>
            <a:br>
              <a:rPr lang="fi-FI" dirty="0"/>
            </a:br>
            <a:r>
              <a:rPr lang="fi-FI" dirty="0"/>
              <a:t>Työ ei sisällä alihankintaa. </a:t>
            </a:r>
          </a:p>
          <a:p>
            <a:pPr lvl="0"/>
            <a:r>
              <a:rPr lang="fi-FI" dirty="0"/>
              <a:t>TARJOUKSEN LIITTEET</a:t>
            </a:r>
            <a:br>
              <a:rPr lang="fi-FI" dirty="0"/>
            </a:br>
            <a:r>
              <a:rPr lang="fi-FI" dirty="0"/>
              <a:t>Liite 1. </a:t>
            </a:r>
            <a:r>
              <a:rPr lang="fi-FI" dirty="0" err="1"/>
              <a:t>CV:t</a:t>
            </a:r>
            <a:r>
              <a:rPr lang="fi-FI" dirty="0"/>
              <a:t> Liite 2. MDI:n referenssit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628E4ECC-A2B3-EA4A-AF15-12A676D144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5552440"/>
            <a:ext cx="9612720" cy="50334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Janne Antikainen, kehitysjohtaja, hallituksen pj. </a:t>
            </a:r>
            <a:br>
              <a:rPr lang="fi-FI" dirty="0"/>
            </a:br>
            <a:r>
              <a:rPr lang="fi-FI" dirty="0"/>
              <a:t>MDI Public Oy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24D7C2D-6A07-714E-8BC9-64136DFF4D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146040"/>
            <a:ext cx="21590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32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264706-4A71-2A44-AE8D-05C4BE863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D91866F-E969-1C46-B2D0-0A49E16C0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64D2A68-E53A-364F-93F3-BA7319F2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D5E6-3FAF-FB4C-9E26-6941263699EB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29EEFF8-6A62-8449-8424-B17A6F838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9CA7323-FEA3-CE4C-9206-734ADBC37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6ED3-B855-AF4E-8B10-586562F25C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3795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1236F3FD-2647-2A42-BD8D-2EB6D3A88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6186"/>
            <a:ext cx="2628900" cy="5810249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0566A1A-A402-6C41-BF7E-206D24F571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6186"/>
            <a:ext cx="7683500" cy="5810249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01C7209-1A04-434E-B17B-2D62AB053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D5E6-3FAF-FB4C-9E26-6941263699EB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F7393F1-61B9-D546-BF78-A823DE492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42F9BA2-096F-F94A-86FF-8EE6C22EE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6ED3-B855-AF4E-8B10-586562F25C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7511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fi-FI" dirty="0"/>
              <a:t>Muokkaa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6453335"/>
            <a:ext cx="2225761" cy="1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265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8D05E-5BCB-4018-9C2A-249CAF26E25D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B9E84-CB3C-4921-927D-5C611D1B31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979608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fi-FI" dirty="0"/>
              <a:t>Muokkaa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6" y="6453339"/>
            <a:ext cx="2225761" cy="1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0609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ai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56"/>
            <a:ext cx="10972800" cy="57935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6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6" y="6453339"/>
            <a:ext cx="2225761" cy="1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85046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tsikko valkoinen ta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02730"/>
            <a:ext cx="9144000" cy="1066429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 b="0" i="0">
                <a:latin typeface="Avenir Next Medium" panose="020B0503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dirty="0"/>
              <a:t>Huomio tai lyhyt kuvaus esityksen seuraavasta kappaleesta</a:t>
            </a:r>
          </a:p>
        </p:txBody>
      </p:sp>
      <p:sp>
        <p:nvSpPr>
          <p:cNvPr id="27" name="Otsikko 26"/>
          <p:cNvSpPr>
            <a:spLocks noGrp="1"/>
          </p:cNvSpPr>
          <p:nvPr>
            <p:ph type="title" hasCustomPrompt="1"/>
          </p:nvPr>
        </p:nvSpPr>
        <p:spPr>
          <a:xfrm>
            <a:off x="1524000" y="1628800"/>
            <a:ext cx="9144000" cy="2160056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algn="ctr">
              <a:lnSpc>
                <a:spcPts val="6000"/>
              </a:lnSpc>
              <a:defRPr sz="6000" b="1" i="0">
                <a:solidFill>
                  <a:schemeClr val="tx2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fi-FI" dirty="0"/>
              <a:t>Otsikko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30475C0E-D30A-7743-B0B0-744D3868B4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9200" y="6285600"/>
            <a:ext cx="1098488" cy="24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3121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269C3B9-1F1C-4A45-A63D-3F11FA118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6572" y="704193"/>
            <a:ext cx="4564117" cy="5472240"/>
          </a:xfrm>
        </p:spPr>
        <p:txBody>
          <a:bodyPr>
            <a:normAutofit/>
          </a:bodyPr>
          <a:lstStyle>
            <a:lvl1pPr>
              <a:defRPr sz="2667" b="0" i="0">
                <a:latin typeface="Trebuchet MS" panose="020B0703020202090204" pitchFamily="34" charset="0"/>
              </a:defRPr>
            </a:lvl1pPr>
            <a:lvl2pPr>
              <a:defRPr sz="2667" b="0" i="0">
                <a:latin typeface="Trebuchet MS" panose="020B0703020202090204" pitchFamily="34" charset="0"/>
              </a:defRPr>
            </a:lvl2pPr>
            <a:lvl3pPr>
              <a:defRPr sz="2667" b="0" i="0">
                <a:latin typeface="Trebuchet MS" panose="020B0703020202090204" pitchFamily="34" charset="0"/>
              </a:defRPr>
            </a:lvl3pPr>
            <a:lvl4pPr>
              <a:defRPr sz="2667" b="0" i="0">
                <a:latin typeface="Trebuchet MS" panose="020B0703020202090204" pitchFamily="34" charset="0"/>
              </a:defRPr>
            </a:lvl4pPr>
            <a:lvl5pPr>
              <a:defRPr sz="2667" b="0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2DA12DA-E593-4043-85DF-1414E1A70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64553" y="704193"/>
            <a:ext cx="4596524" cy="5472240"/>
          </a:xfrm>
        </p:spPr>
        <p:txBody>
          <a:bodyPr>
            <a:normAutofit/>
          </a:bodyPr>
          <a:lstStyle>
            <a:lvl1pPr>
              <a:defRPr sz="2667">
                <a:latin typeface="Trebuchet MS" panose="020B0703020202090204" pitchFamily="34" charset="0"/>
              </a:defRPr>
            </a:lvl1pPr>
            <a:lvl2pPr>
              <a:defRPr sz="2667">
                <a:latin typeface="Trebuchet MS" panose="020B0703020202090204" pitchFamily="34" charset="0"/>
              </a:defRPr>
            </a:lvl2pPr>
            <a:lvl3pPr>
              <a:defRPr sz="2667">
                <a:latin typeface="Trebuchet MS" panose="020B0703020202090204" pitchFamily="34" charset="0"/>
              </a:defRPr>
            </a:lvl3pPr>
            <a:lvl4pPr>
              <a:defRPr sz="2667">
                <a:latin typeface="Trebuchet MS" panose="020B0703020202090204" pitchFamily="34" charset="0"/>
              </a:defRPr>
            </a:lvl4pPr>
            <a:lvl5pPr>
              <a:defRPr sz="2667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6945011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EF1728-F972-A048-A993-5C130F351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882693"/>
            <a:ext cx="10515600" cy="230716"/>
          </a:xfrm>
        </p:spPr>
        <p:txBody>
          <a:bodyPr>
            <a:normAutofit/>
          </a:bodyPr>
          <a:lstStyle>
            <a:lvl1pPr>
              <a:defRPr sz="1067">
                <a:solidFill>
                  <a:schemeClr val="tx2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4B7129-51FD-4D43-9550-6E5B228E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3242119"/>
            <a:ext cx="11041076" cy="2729000"/>
          </a:xfrm>
        </p:spPr>
        <p:txBody>
          <a:bodyPr numCol="3" spcCol="144000">
            <a:normAutofit/>
          </a:bodyPr>
          <a:lstStyle>
            <a:lvl1pPr marL="0" indent="0">
              <a:buNone/>
              <a:defRPr sz="1333">
                <a:latin typeface="+mn-lt"/>
              </a:defRPr>
            </a:lvl1pPr>
          </a:lstStyle>
          <a:p>
            <a:pPr lvl="0"/>
            <a:endParaRPr lang="fi-FI" dirty="0"/>
          </a:p>
        </p:txBody>
      </p:sp>
      <p:sp>
        <p:nvSpPr>
          <p:cNvPr id="8" name="Sisällön paikkamerkki 3">
            <a:extLst>
              <a:ext uri="{FF2B5EF4-FFF2-40B4-BE49-F238E27FC236}">
                <a16:creationId xmlns:a16="http://schemas.microsoft.com/office/drawing/2014/main" id="{4D15E0BE-8B80-B643-B1BE-2C7F4DFAD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338" y="1911156"/>
            <a:ext cx="4596524" cy="828256"/>
          </a:xfrm>
        </p:spPr>
        <p:txBody>
          <a:bodyPr>
            <a:normAutofit/>
          </a:bodyPr>
          <a:lstStyle>
            <a:lvl1pPr marL="0" indent="0">
              <a:buNone/>
              <a:defRPr sz="1333">
                <a:latin typeface="Trebuchet MS" panose="020B0703020202090204" pitchFamily="34" charset="0"/>
              </a:defRPr>
            </a:lvl1pPr>
            <a:lvl2pPr>
              <a:defRPr sz="2667">
                <a:latin typeface="Trebuchet MS" panose="020B0703020202090204" pitchFamily="34" charset="0"/>
              </a:defRPr>
            </a:lvl2pPr>
            <a:lvl3pPr>
              <a:defRPr sz="2667">
                <a:latin typeface="Trebuchet MS" panose="020B0703020202090204" pitchFamily="34" charset="0"/>
              </a:defRPr>
            </a:lvl3pPr>
            <a:lvl4pPr>
              <a:defRPr sz="2667">
                <a:latin typeface="Trebuchet MS" panose="020B0703020202090204" pitchFamily="34" charset="0"/>
              </a:defRPr>
            </a:lvl4pPr>
            <a:lvl5pPr>
              <a:defRPr sz="2667">
                <a:latin typeface="Trebuchet MS" panose="020B0703020202090204" pitchFamily="34" charset="0"/>
              </a:defRPr>
            </a:lvl5pPr>
          </a:lstStyle>
          <a:p>
            <a:pPr lvl="0"/>
            <a:endParaRPr lang="fi-FI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F8323FFA-A494-B04B-8C91-CF1317E69CE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436937" y="1637382"/>
            <a:ext cx="4211975" cy="28213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fi-FI" sz="1867" b="1" i="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endParaRPr lang="fi-FI" dirty="0"/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62E50318-0C9A-FB4B-8F11-7699A4BD259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2338" y="1637382"/>
            <a:ext cx="4596524" cy="282131"/>
          </a:xfrm>
        </p:spPr>
        <p:txBody>
          <a:bodyPr>
            <a:noAutofit/>
          </a:bodyPr>
          <a:lstStyle>
            <a:lvl1pPr marL="0" indent="0">
              <a:buNone/>
              <a:defRPr sz="1867" b="1">
                <a:solidFill>
                  <a:schemeClr val="tx2"/>
                </a:solidFill>
                <a:latin typeface="+mj-lt"/>
              </a:defRPr>
            </a:lvl1pPr>
            <a:lvl2pPr>
              <a:defRPr sz="2667">
                <a:latin typeface="Trebuchet MS" panose="020B0703020202090204" pitchFamily="34" charset="0"/>
              </a:defRPr>
            </a:lvl2pPr>
            <a:lvl3pPr>
              <a:defRPr sz="2667">
                <a:latin typeface="Trebuchet MS" panose="020B0703020202090204" pitchFamily="34" charset="0"/>
              </a:defRPr>
            </a:lvl3pPr>
            <a:lvl4pPr>
              <a:defRPr sz="2667">
                <a:latin typeface="Trebuchet MS" panose="020B0703020202090204" pitchFamily="34" charset="0"/>
              </a:defRPr>
            </a:lvl4pPr>
            <a:lvl5pPr>
              <a:defRPr sz="2667">
                <a:latin typeface="Trebuchet MS" panose="020B0703020202090204" pitchFamily="34" charset="0"/>
              </a:defRPr>
            </a:lvl5pPr>
          </a:lstStyle>
          <a:p>
            <a:pPr lvl="0"/>
            <a:endParaRPr lang="fi-FI" dirty="0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B40DBC2C-EC44-C44E-AB4E-AE038789867F}"/>
              </a:ext>
            </a:extLst>
          </p:cNvPr>
          <p:cNvSpPr/>
          <p:nvPr userDrawn="1"/>
        </p:nvSpPr>
        <p:spPr>
          <a:xfrm>
            <a:off x="1356725" y="1637383"/>
            <a:ext cx="55417" cy="1102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B28CCB7C-56F2-B047-B1E6-429A4DAB2708}"/>
              </a:ext>
            </a:extLst>
          </p:cNvPr>
          <p:cNvSpPr/>
          <p:nvPr userDrawn="1"/>
        </p:nvSpPr>
        <p:spPr>
          <a:xfrm>
            <a:off x="6256921" y="1637383"/>
            <a:ext cx="55417" cy="1102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647B0823-6F80-664A-A959-84E661FE10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36937" y="1911156"/>
            <a:ext cx="4211975" cy="828256"/>
          </a:xfrm>
        </p:spPr>
        <p:txBody>
          <a:bodyPr>
            <a:normAutofit/>
          </a:bodyPr>
          <a:lstStyle>
            <a:lvl1pPr marL="0" indent="0">
              <a:buNone/>
              <a:defRPr sz="1333">
                <a:latin typeface="+mn-lt"/>
              </a:defRPr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4758583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22730F7C-8366-4547-BEEB-0B1E50110654}"/>
              </a:ext>
            </a:extLst>
          </p:cNvPr>
          <p:cNvSpPr/>
          <p:nvPr userDrawn="1"/>
        </p:nvSpPr>
        <p:spPr>
          <a:xfrm>
            <a:off x="2804161" y="1957918"/>
            <a:ext cx="63683" cy="18224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4CFBF854-D889-B34F-AD78-C4FF3271CE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667" y="1957919"/>
            <a:ext cx="1828800" cy="1440000"/>
          </a:xfrm>
        </p:spPr>
        <p:txBody>
          <a:bodyPr>
            <a:normAutofit/>
          </a:bodyPr>
          <a:lstStyle>
            <a:lvl1pPr>
              <a:defRPr sz="1867"/>
            </a:lvl1pPr>
          </a:lstStyle>
          <a:p>
            <a:endParaRPr lang="fi-FI" dirty="0"/>
          </a:p>
        </p:txBody>
      </p:sp>
      <p:sp>
        <p:nvSpPr>
          <p:cNvPr id="13" name="Kuvan paikkamerkki 11">
            <a:extLst>
              <a:ext uri="{FF2B5EF4-FFF2-40B4-BE49-F238E27FC236}">
                <a16:creationId xmlns:a16="http://schemas.microsoft.com/office/drawing/2014/main" id="{128CED72-BA2D-A548-9054-8BC362EA99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9667" y="4034253"/>
            <a:ext cx="1828800" cy="1441064"/>
          </a:xfrm>
        </p:spPr>
        <p:txBody>
          <a:bodyPr>
            <a:normAutofit/>
          </a:bodyPr>
          <a:lstStyle>
            <a:lvl1pPr>
              <a:defRPr sz="1867"/>
            </a:lvl1pPr>
          </a:lstStyle>
          <a:p>
            <a:endParaRPr lang="fi-FI" dirty="0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9D5FE4A3-8084-1C42-9CCB-E1BBFC8A0B4D}"/>
              </a:ext>
            </a:extLst>
          </p:cNvPr>
          <p:cNvSpPr/>
          <p:nvPr userDrawn="1"/>
        </p:nvSpPr>
        <p:spPr>
          <a:xfrm>
            <a:off x="2804161" y="4034252"/>
            <a:ext cx="63683" cy="18224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9" name="Sisällön paikkamerkki 18">
            <a:extLst>
              <a:ext uri="{FF2B5EF4-FFF2-40B4-BE49-F238E27FC236}">
                <a16:creationId xmlns:a16="http://schemas.microsoft.com/office/drawing/2014/main" id="{4A7D5A00-B45D-3E48-9A97-93A55D2EDB4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20000" y="960001"/>
            <a:ext cx="10619317" cy="766233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  <a:lvl2pPr>
              <a:defRPr sz="1200">
                <a:latin typeface="Trebuchet MS" panose="020B0703020202090204" pitchFamily="34" charset="0"/>
              </a:defRPr>
            </a:lvl2pPr>
            <a:lvl3pPr>
              <a:defRPr sz="1200">
                <a:latin typeface="Trebuchet MS" panose="020B0703020202090204" pitchFamily="34" charset="0"/>
              </a:defRPr>
            </a:lvl3pPr>
            <a:lvl4pPr>
              <a:defRPr sz="1200">
                <a:latin typeface="Trebuchet MS" panose="020B0703020202090204" pitchFamily="34" charset="0"/>
              </a:defRPr>
            </a:lvl4pPr>
            <a:lvl5pPr>
              <a:defRPr sz="1200">
                <a:latin typeface="Trebuchet MS" panose="020B0703020202090204" pitchFamily="34" charset="0"/>
              </a:defRPr>
            </a:lvl5pPr>
          </a:lstStyle>
          <a:p>
            <a:endParaRPr lang="fi-FI" sz="1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20" name="Sisällön paikkamerkki 18">
            <a:extLst>
              <a:ext uri="{FF2B5EF4-FFF2-40B4-BE49-F238E27FC236}">
                <a16:creationId xmlns:a16="http://schemas.microsoft.com/office/drawing/2014/main" id="{00D65359-41EB-434A-BB8C-CA5EF123C58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91698" y="1957918"/>
            <a:ext cx="7655868" cy="1822449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  <a:lvl2pPr>
              <a:defRPr sz="1200">
                <a:latin typeface="Trebuchet MS" panose="020B0703020202090204" pitchFamily="34" charset="0"/>
              </a:defRPr>
            </a:lvl2pPr>
            <a:lvl3pPr>
              <a:defRPr sz="1200">
                <a:latin typeface="Trebuchet MS" panose="020B0703020202090204" pitchFamily="34" charset="0"/>
              </a:defRPr>
            </a:lvl3pPr>
            <a:lvl4pPr>
              <a:defRPr sz="1200">
                <a:latin typeface="Trebuchet MS" panose="020B0703020202090204" pitchFamily="34" charset="0"/>
              </a:defRPr>
            </a:lvl4pPr>
            <a:lvl5pPr>
              <a:defRPr sz="1200">
                <a:latin typeface="Trebuchet MS" panose="020B0703020202090204" pitchFamily="34" charset="0"/>
              </a:defRPr>
            </a:lvl5pPr>
          </a:lstStyle>
          <a:p>
            <a:endParaRPr lang="fi-FI" sz="1200" i="1" dirty="0">
              <a:latin typeface="Trebuchet MS" panose="020B0703020202090204" pitchFamily="34" charset="0"/>
            </a:endParaRPr>
          </a:p>
        </p:txBody>
      </p:sp>
      <p:sp>
        <p:nvSpPr>
          <p:cNvPr id="10" name="Sisällön paikkamerkki 18">
            <a:extLst>
              <a:ext uri="{FF2B5EF4-FFF2-40B4-BE49-F238E27FC236}">
                <a16:creationId xmlns:a16="http://schemas.microsoft.com/office/drawing/2014/main" id="{63A80BF9-BB86-C549-9533-E4A998E6E4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91698" y="4034250"/>
            <a:ext cx="7655868" cy="1822449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Trebuchet MS" panose="020B0703020202090204" pitchFamily="34" charset="0"/>
              </a:defRPr>
            </a:lvl1pPr>
            <a:lvl2pPr>
              <a:defRPr sz="1200">
                <a:latin typeface="Trebuchet MS" panose="020B0703020202090204" pitchFamily="34" charset="0"/>
              </a:defRPr>
            </a:lvl2pPr>
            <a:lvl3pPr>
              <a:defRPr sz="1200">
                <a:latin typeface="Trebuchet MS" panose="020B0703020202090204" pitchFamily="34" charset="0"/>
              </a:defRPr>
            </a:lvl3pPr>
            <a:lvl4pPr>
              <a:defRPr sz="1200">
                <a:latin typeface="Trebuchet MS" panose="020B0703020202090204" pitchFamily="34" charset="0"/>
              </a:defRPr>
            </a:lvl4pPr>
            <a:lvl5pPr>
              <a:defRPr sz="1200">
                <a:latin typeface="Trebuchet MS" panose="020B0703020202090204" pitchFamily="34" charset="0"/>
              </a:defRPr>
            </a:lvl5pPr>
          </a:lstStyle>
          <a:p>
            <a:endParaRPr lang="fi-FI" sz="1200" i="1" dirty="0">
              <a:latin typeface="Trebuchet MS" panose="020B0703020202090204" pitchFamily="34" charset="0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A872EB9-9411-5746-BD45-F9FCE049E3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7" y="3412491"/>
            <a:ext cx="1828800" cy="383116"/>
          </a:xfrm>
        </p:spPr>
        <p:txBody>
          <a:bodyPr>
            <a:noAutofit/>
          </a:bodyPr>
          <a:lstStyle>
            <a:lvl1pPr marL="0" indent="0">
              <a:buNone/>
              <a:defRPr sz="1333" b="1" i="0">
                <a:latin typeface="Trebuchet MS" panose="020B0703020202090204" pitchFamily="34" charset="0"/>
              </a:defRPr>
            </a:lvl1pPr>
            <a:lvl2pPr>
              <a:defRPr sz="1333" b="1" i="0">
                <a:latin typeface="Trebuchet MS" panose="020B0703020202090204" pitchFamily="34" charset="0"/>
              </a:defRPr>
            </a:lvl2pPr>
            <a:lvl3pPr>
              <a:defRPr sz="1333" b="1" i="0">
                <a:latin typeface="Trebuchet MS" panose="020B0703020202090204" pitchFamily="34" charset="0"/>
              </a:defRPr>
            </a:lvl3pPr>
            <a:lvl4pPr>
              <a:defRPr sz="1333" b="1" i="0">
                <a:latin typeface="Trebuchet MS" panose="020B0703020202090204" pitchFamily="34" charset="0"/>
              </a:defRPr>
            </a:lvl4pPr>
            <a:lvl5pPr>
              <a:defRPr sz="1333" b="1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Nimi</a:t>
            </a:r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01554916-98F2-4646-ABAB-441292B990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667" y="5530851"/>
            <a:ext cx="1828800" cy="383116"/>
          </a:xfrm>
        </p:spPr>
        <p:txBody>
          <a:bodyPr>
            <a:noAutofit/>
          </a:bodyPr>
          <a:lstStyle>
            <a:lvl1pPr marL="0" indent="0">
              <a:buNone/>
              <a:defRPr sz="1333" b="1" i="0">
                <a:latin typeface="Trebuchet MS" panose="020B0703020202090204" pitchFamily="34" charset="0"/>
              </a:defRPr>
            </a:lvl1pPr>
            <a:lvl2pPr>
              <a:defRPr sz="1333" b="1" i="0">
                <a:latin typeface="Trebuchet MS" panose="020B0703020202090204" pitchFamily="34" charset="0"/>
              </a:defRPr>
            </a:lvl2pPr>
            <a:lvl3pPr>
              <a:defRPr sz="1333" b="1" i="0">
                <a:latin typeface="Trebuchet MS" panose="020B0703020202090204" pitchFamily="34" charset="0"/>
              </a:defRPr>
            </a:lvl3pPr>
            <a:lvl4pPr>
              <a:defRPr sz="1333" b="1" i="0">
                <a:latin typeface="Trebuchet MS" panose="020B0703020202090204" pitchFamily="34" charset="0"/>
              </a:defRPr>
            </a:lvl4pPr>
            <a:lvl5pPr>
              <a:defRPr sz="1333" b="1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Nimi</a:t>
            </a:r>
          </a:p>
        </p:txBody>
      </p:sp>
    </p:spTree>
    <p:extLst>
      <p:ext uri="{BB962C8B-B14F-4D97-AF65-F5344CB8AC3E}">
        <p14:creationId xmlns:p14="http://schemas.microsoft.com/office/powerpoint/2010/main" val="385189322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1E252C-2452-D646-8E4B-DF657B50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386297"/>
            <a:ext cx="10627451" cy="4154171"/>
          </a:xfrm>
        </p:spPr>
        <p:txBody>
          <a:bodyPr numCol="3" spcCol="360000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dirty="0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9D748D6F-BC62-F645-A701-F8B55094D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960001"/>
            <a:ext cx="10627451" cy="426297"/>
          </a:xfrm>
        </p:spPr>
        <p:txBody>
          <a:bodyPr>
            <a:normAutofit/>
          </a:bodyPr>
          <a:lstStyle>
            <a:lvl1pPr>
              <a:defRPr sz="1867"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70415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1E252C-2452-D646-8E4B-DF657B50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960001"/>
            <a:ext cx="10515600" cy="56430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E3AAB9B-082C-E749-A40E-62B54872D1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1" y="1951568"/>
            <a:ext cx="3405716" cy="5173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5417BD08-84F3-AA4B-81A0-2AC02BDED3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07750" y="1951568"/>
            <a:ext cx="1401233" cy="517313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endParaRPr lang="fi-FI" dirty="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5753153B-A32D-EA41-ACAB-4835C64A1B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2865968"/>
            <a:ext cx="3420533" cy="7916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499364D9-01B0-8F4C-A583-6D579D259B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7750" y="2865968"/>
            <a:ext cx="1401233" cy="7916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628E4ECC-A2B3-EA4A-AF15-12A676D144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4144434"/>
            <a:ext cx="9612720" cy="17081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442764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1E252C-2452-D646-8E4B-DF657B50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960001"/>
            <a:ext cx="10786200" cy="56430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E3AAB9B-082C-E749-A40E-62B54872D1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000" y="1951568"/>
            <a:ext cx="4172040" cy="28337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LIIKESALAISUUDET</a:t>
            </a:r>
            <a:br>
              <a:rPr lang="fi-FI" dirty="0"/>
            </a:br>
            <a:r>
              <a:rPr lang="fi-FI" dirty="0"/>
              <a:t>Ei sisällä liikesalaisuuksia</a:t>
            </a:r>
          </a:p>
          <a:p>
            <a:pPr lvl="0"/>
            <a:r>
              <a:rPr lang="fi-FI" dirty="0"/>
              <a:t>TEKIJÄNOIKEUS</a:t>
            </a:r>
            <a:br>
              <a:rPr lang="fi-FI" dirty="0"/>
            </a:br>
            <a:r>
              <a:rPr lang="fi-FI" dirty="0"/>
              <a:t>Työn tekijänoikeus lopputulokseen jää tilaajalle.</a:t>
            </a:r>
          </a:p>
          <a:p>
            <a:pPr lvl="0"/>
            <a:r>
              <a:rPr lang="fi-FI" dirty="0"/>
              <a:t>TARJOUKSEN VOIMASSAOLO</a:t>
            </a:r>
            <a:br>
              <a:rPr lang="fi-FI" dirty="0"/>
            </a:br>
            <a:r>
              <a:rPr lang="fi-FI" dirty="0"/>
              <a:t>Tarjous on sitovana voimassa 31.1.2018 saakka.</a:t>
            </a:r>
          </a:p>
          <a:p>
            <a:pPr lvl="0"/>
            <a:r>
              <a:rPr lang="fi-FI" dirty="0"/>
              <a:t>Helsingissä 1 joulukuuta 2017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5417BD08-84F3-AA4B-81A0-2AC02BDED3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8949" y="1951568"/>
            <a:ext cx="3083651" cy="2833793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fi-FI" dirty="0"/>
              <a:t>ALIHANKINTA</a:t>
            </a:r>
            <a:br>
              <a:rPr lang="fi-FI" dirty="0"/>
            </a:br>
            <a:r>
              <a:rPr lang="fi-FI" dirty="0"/>
              <a:t>Työ ei sisällä alihankintaa. </a:t>
            </a:r>
          </a:p>
          <a:p>
            <a:pPr lvl="0"/>
            <a:r>
              <a:rPr lang="fi-FI" dirty="0"/>
              <a:t>TARJOUKSEN LIITTEET</a:t>
            </a:r>
            <a:br>
              <a:rPr lang="fi-FI" dirty="0"/>
            </a:br>
            <a:r>
              <a:rPr lang="fi-FI" dirty="0"/>
              <a:t>Liite 1. </a:t>
            </a:r>
            <a:r>
              <a:rPr lang="fi-FI" dirty="0" err="1"/>
              <a:t>CV:t</a:t>
            </a:r>
            <a:r>
              <a:rPr lang="fi-FI" dirty="0"/>
              <a:t> Liite 2. MDI:n referenssit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628E4ECC-A2B3-EA4A-AF15-12A676D144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5552440"/>
            <a:ext cx="9612720" cy="50334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Janne Antikainen, kehitysjohtaja, hallituksen pj. </a:t>
            </a:r>
            <a:br>
              <a:rPr lang="fi-FI" dirty="0"/>
            </a:br>
            <a:r>
              <a:rPr lang="fi-FI" dirty="0"/>
              <a:t>MDI Public Oy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24D7C2D-6A07-714E-8BC9-64136DFF4D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146040"/>
            <a:ext cx="21590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21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56"/>
            <a:ext cx="10972800" cy="57935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6453335"/>
            <a:ext cx="2225761" cy="1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6561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264706-4A71-2A44-AE8D-05C4BE863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D91866F-E969-1C46-B2D0-0A49E16C0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64D2A68-E53A-364F-93F3-BA7319F2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D5E6-3FAF-FB4C-9E26-6941263699EB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29EEFF8-6A62-8449-8424-B17A6F838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9CA7323-FEA3-CE4C-9206-734ADBC37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6ED3-B855-AF4E-8B10-586562F25C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954376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1236F3FD-2647-2A42-BD8D-2EB6D3A88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0566A1A-A402-6C41-BF7E-206D24F571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01C7209-1A04-434E-B17B-2D62AB053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D5E6-3FAF-FB4C-9E26-6941263699EB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F7393F1-61B9-D546-BF78-A823DE492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42F9BA2-096F-F94A-86FF-8EE6C22EE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6ED3-B855-AF4E-8B10-586562F25C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857411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fi-FI" dirty="0"/>
              <a:t>Muokkaa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5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4" y="6453338"/>
            <a:ext cx="2225761" cy="1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10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23441F6-DA8C-430E-A441-2AF0FD2E0F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B3B91F7-9BBA-4AEA-92CF-E88460FF95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95173A2-BA6D-4A9D-9CDE-89D1F435D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1E47-2288-405F-8570-A13F9BABA0B4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E8F33E5-9198-4D40-9669-2B538F15C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578CFED-ADC8-4AD3-9616-05095DA15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3DB16-109B-49E5-95A3-934222DCFD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196494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77E7ED0-AF57-4A44-AB21-F9B23D935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CFA185F5-C3F6-45CC-B4D7-C2841ECD4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5049E64-0AC7-4F49-8C6A-E5419B4BFE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1E47-2288-405F-8570-A13F9BABA0B4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6C322B6-D84F-490D-B20A-7484D993B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68AB56E-8147-4314-991F-2C2D3B747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3DB16-109B-49E5-95A3-934222DCFD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3934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AE7F2BA-856B-4AE9-B1E3-5B09ABB09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37C3CFC-5821-4B51-92D7-7A2D30F79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AE58E10-6265-4B7B-BBBA-2503344FE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1E47-2288-405F-8570-A13F9BABA0B4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DA6A80F4-D9E8-498B-AFEC-04C4D2A78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C8CDA73-4A3B-4024-AF4E-C4F16586CA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3DB16-109B-49E5-95A3-934222DCFD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102582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F2C70B6-8219-4262-91AA-EF7BC329A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4649039-9C58-4376-A962-A53B8EAF2F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B170614-EA47-4677-B761-1294BAF74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20C2948-271E-4CC0-A72A-47761289F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1E47-2288-405F-8570-A13F9BABA0B4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8056BB9-46BF-4801-A9FB-EBDFF60E25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E0B160F-53F7-4FFB-B77C-740083DC7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3DB16-109B-49E5-95A3-934222DCFD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092115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B277C9-1FCA-4344-A7E6-A43712C73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FE8220A-A959-4D3E-90DB-CA8CAABB6C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26E1E87-A223-4892-A1F2-62125F96A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6E556C31-8F7A-4D02-B0AB-7573195E61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45B5C0AC-AB2D-4205-8006-99AA4B6EC9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AF23D579-3227-45DC-A07B-3B10F1438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1E47-2288-405F-8570-A13F9BABA0B4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959ACAE-4030-442F-889A-EFFE3E83C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BD81303-3C96-4CDA-BADE-8F0C153C6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3DB16-109B-49E5-95A3-934222DCFD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06847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536598D-042F-4F64-ACDF-B63001960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038AC276-431A-44BD-AFDA-30F8FE9F7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1E47-2288-405F-8570-A13F9BABA0B4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DAABF5EF-4A5C-406A-816F-EEA1D587E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55BD5D3-783D-44E0-B8DC-816E28C43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3DB16-109B-49E5-95A3-934222DCFD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4766630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C2180F11-CC2D-42C2-A46D-BDC9CB3E0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1E47-2288-405F-8570-A13F9BABA0B4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9E3371F-06ED-42C3-B024-A2F2AEC3DC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7C0765D-5B65-4DCE-858B-907118F8B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3DB16-109B-49E5-95A3-934222DCFD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042573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sisältö – ei logoja eikä dianr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56"/>
            <a:ext cx="10972800" cy="57935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3338236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8A8CBC7-3369-4912-AF59-ED9CCE2AC5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987E30F-EBCC-4029-9375-D1DBE21B2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CC56616-145C-42DC-88FC-46E15AA94B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E6E11D5-CF3C-4461-9FEE-96D440FB1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1E47-2288-405F-8570-A13F9BABA0B4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E5E7627-C132-42DE-853D-13653249D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37EBCF3-65EB-47F8-B156-CD6A8AF228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3DB16-109B-49E5-95A3-934222DCFD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643275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8673553-3180-463E-B646-5C4ED72735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21FB0874-49EB-4962-B9D2-477D6D1784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A727761-1C69-4546-AA8A-E430D4CE07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3ABC51E-F5C1-4781-928E-FE548682C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1E47-2288-405F-8570-A13F9BABA0B4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A063349-D929-40CD-AFB9-AEEC51FE9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2A856D9-B41D-4A81-ABD7-9696CEC76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3DB16-109B-49E5-95A3-934222DCFD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515937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C3781C9-DFA6-4F04-9EAB-550BC96CA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4B1CF42-9356-4A23-ACDA-6422C20AB3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ACA8FFB-416F-4463-9C64-5703C1F08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1E47-2288-405F-8570-A13F9BABA0B4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380C253-A748-4A49-8892-58ED4095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2D59DD8-204A-4FBC-ADD2-720576B4E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3DB16-109B-49E5-95A3-934222DCFD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86945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C1854BBC-FB87-4A3C-AFEA-3F6657DA41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6998BBB-99A4-4652-8552-3022E4A59D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61FB752-E78B-4C0D-94D6-4C0A7D03D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E41E47-2288-405F-8570-A13F9BABA0B4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6DC4FAE-2767-4F85-AF47-E7287590F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B164235-580C-45A5-AFAA-E31C922C5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3DB16-109B-49E5-95A3-934222DCFD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585246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269C3B9-1F1C-4A45-A63D-3F11FA118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6572" y="704193"/>
            <a:ext cx="4564117" cy="5472240"/>
          </a:xfrm>
        </p:spPr>
        <p:txBody>
          <a:bodyPr>
            <a:normAutofit/>
          </a:bodyPr>
          <a:lstStyle>
            <a:lvl1pPr>
              <a:defRPr sz="2667" b="0" i="0">
                <a:latin typeface="Trebuchet MS" panose="020B0703020202090204" pitchFamily="34" charset="0"/>
              </a:defRPr>
            </a:lvl1pPr>
            <a:lvl2pPr>
              <a:defRPr sz="2667" b="0" i="0">
                <a:latin typeface="Trebuchet MS" panose="020B0703020202090204" pitchFamily="34" charset="0"/>
              </a:defRPr>
            </a:lvl2pPr>
            <a:lvl3pPr>
              <a:defRPr sz="2667" b="0" i="0">
                <a:latin typeface="Trebuchet MS" panose="020B0703020202090204" pitchFamily="34" charset="0"/>
              </a:defRPr>
            </a:lvl3pPr>
            <a:lvl4pPr>
              <a:defRPr sz="2667" b="0" i="0">
                <a:latin typeface="Trebuchet MS" panose="020B0703020202090204" pitchFamily="34" charset="0"/>
              </a:defRPr>
            </a:lvl4pPr>
            <a:lvl5pPr>
              <a:defRPr sz="2667" b="0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2DA12DA-E593-4043-85DF-1414E1A70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64555" y="704193"/>
            <a:ext cx="4596524" cy="5472240"/>
          </a:xfrm>
        </p:spPr>
        <p:txBody>
          <a:bodyPr>
            <a:normAutofit/>
          </a:bodyPr>
          <a:lstStyle>
            <a:lvl1pPr>
              <a:defRPr sz="2667">
                <a:latin typeface="Trebuchet MS" panose="020B0703020202090204" pitchFamily="34" charset="0"/>
              </a:defRPr>
            </a:lvl1pPr>
            <a:lvl2pPr>
              <a:defRPr sz="2667">
                <a:latin typeface="Trebuchet MS" panose="020B0703020202090204" pitchFamily="34" charset="0"/>
              </a:defRPr>
            </a:lvl2pPr>
            <a:lvl3pPr>
              <a:defRPr sz="2667">
                <a:latin typeface="Trebuchet MS" panose="020B0703020202090204" pitchFamily="34" charset="0"/>
              </a:defRPr>
            </a:lvl3pPr>
            <a:lvl4pPr>
              <a:defRPr sz="2667">
                <a:latin typeface="Trebuchet MS" panose="020B0703020202090204" pitchFamily="34" charset="0"/>
              </a:defRPr>
            </a:lvl4pPr>
            <a:lvl5pPr>
              <a:defRPr sz="2667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6655818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EF1728-F972-A048-A993-5C130F351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882695"/>
            <a:ext cx="10515600" cy="230716"/>
          </a:xfrm>
        </p:spPr>
        <p:txBody>
          <a:bodyPr>
            <a:normAutofit/>
          </a:bodyPr>
          <a:lstStyle>
            <a:lvl1pPr>
              <a:defRPr sz="1067">
                <a:solidFill>
                  <a:schemeClr val="tx2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4B7129-51FD-4D43-9550-6E5B228E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3242119"/>
            <a:ext cx="11041076" cy="2729000"/>
          </a:xfrm>
        </p:spPr>
        <p:txBody>
          <a:bodyPr numCol="3" spcCol="144000">
            <a:normAutofit/>
          </a:bodyPr>
          <a:lstStyle>
            <a:lvl1pPr marL="0" indent="0">
              <a:buNone/>
              <a:defRPr sz="1333">
                <a:latin typeface="+mn-lt"/>
              </a:defRPr>
            </a:lvl1pPr>
          </a:lstStyle>
          <a:p>
            <a:pPr lvl="0"/>
            <a:endParaRPr lang="fi-FI" dirty="0"/>
          </a:p>
        </p:txBody>
      </p:sp>
      <p:sp>
        <p:nvSpPr>
          <p:cNvPr id="8" name="Sisällön paikkamerkki 3">
            <a:extLst>
              <a:ext uri="{FF2B5EF4-FFF2-40B4-BE49-F238E27FC236}">
                <a16:creationId xmlns:a16="http://schemas.microsoft.com/office/drawing/2014/main" id="{4D15E0BE-8B80-B643-B1BE-2C7F4DFAD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339" y="1911156"/>
            <a:ext cx="4596524" cy="828256"/>
          </a:xfrm>
        </p:spPr>
        <p:txBody>
          <a:bodyPr>
            <a:normAutofit/>
          </a:bodyPr>
          <a:lstStyle>
            <a:lvl1pPr marL="0" indent="0">
              <a:buNone/>
              <a:defRPr sz="1333">
                <a:latin typeface="Trebuchet MS" panose="020B0703020202090204" pitchFamily="34" charset="0"/>
              </a:defRPr>
            </a:lvl1pPr>
            <a:lvl2pPr>
              <a:defRPr sz="2667">
                <a:latin typeface="Trebuchet MS" panose="020B0703020202090204" pitchFamily="34" charset="0"/>
              </a:defRPr>
            </a:lvl2pPr>
            <a:lvl3pPr>
              <a:defRPr sz="2667">
                <a:latin typeface="Trebuchet MS" panose="020B0703020202090204" pitchFamily="34" charset="0"/>
              </a:defRPr>
            </a:lvl3pPr>
            <a:lvl4pPr>
              <a:defRPr sz="2667">
                <a:latin typeface="Trebuchet MS" panose="020B0703020202090204" pitchFamily="34" charset="0"/>
              </a:defRPr>
            </a:lvl4pPr>
            <a:lvl5pPr>
              <a:defRPr sz="2667">
                <a:latin typeface="Trebuchet MS" panose="020B0703020202090204" pitchFamily="34" charset="0"/>
              </a:defRPr>
            </a:lvl5pPr>
          </a:lstStyle>
          <a:p>
            <a:pPr lvl="0"/>
            <a:endParaRPr lang="fi-FI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F8323FFA-A494-B04B-8C91-CF1317E69CE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436939" y="1637382"/>
            <a:ext cx="4211975" cy="28213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fi-FI" sz="1867" b="1" i="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endParaRPr lang="fi-FI" dirty="0"/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62E50318-0C9A-FB4B-8F11-7699A4BD259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2339" y="1637382"/>
            <a:ext cx="4596524" cy="282131"/>
          </a:xfrm>
        </p:spPr>
        <p:txBody>
          <a:bodyPr>
            <a:noAutofit/>
          </a:bodyPr>
          <a:lstStyle>
            <a:lvl1pPr marL="0" indent="0">
              <a:buNone/>
              <a:defRPr sz="1867" b="1">
                <a:solidFill>
                  <a:schemeClr val="tx2"/>
                </a:solidFill>
                <a:latin typeface="+mj-lt"/>
              </a:defRPr>
            </a:lvl1pPr>
            <a:lvl2pPr>
              <a:defRPr sz="2667">
                <a:latin typeface="Trebuchet MS" panose="020B0703020202090204" pitchFamily="34" charset="0"/>
              </a:defRPr>
            </a:lvl2pPr>
            <a:lvl3pPr>
              <a:defRPr sz="2667">
                <a:latin typeface="Trebuchet MS" panose="020B0703020202090204" pitchFamily="34" charset="0"/>
              </a:defRPr>
            </a:lvl3pPr>
            <a:lvl4pPr>
              <a:defRPr sz="2667">
                <a:latin typeface="Trebuchet MS" panose="020B0703020202090204" pitchFamily="34" charset="0"/>
              </a:defRPr>
            </a:lvl4pPr>
            <a:lvl5pPr>
              <a:defRPr sz="2667">
                <a:latin typeface="Trebuchet MS" panose="020B0703020202090204" pitchFamily="34" charset="0"/>
              </a:defRPr>
            </a:lvl5pPr>
          </a:lstStyle>
          <a:p>
            <a:pPr lvl="0"/>
            <a:endParaRPr lang="fi-FI" dirty="0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B40DBC2C-EC44-C44E-AB4E-AE038789867F}"/>
              </a:ext>
            </a:extLst>
          </p:cNvPr>
          <p:cNvSpPr/>
          <p:nvPr userDrawn="1"/>
        </p:nvSpPr>
        <p:spPr>
          <a:xfrm>
            <a:off x="1356728" y="1637384"/>
            <a:ext cx="55417" cy="1102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B28CCB7C-56F2-B047-B1E6-429A4DAB2708}"/>
              </a:ext>
            </a:extLst>
          </p:cNvPr>
          <p:cNvSpPr/>
          <p:nvPr userDrawn="1"/>
        </p:nvSpPr>
        <p:spPr>
          <a:xfrm>
            <a:off x="6256924" y="1637384"/>
            <a:ext cx="55417" cy="1102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647B0823-6F80-664A-A959-84E661FE10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36939" y="1911156"/>
            <a:ext cx="4211975" cy="828256"/>
          </a:xfrm>
        </p:spPr>
        <p:txBody>
          <a:bodyPr>
            <a:normAutofit/>
          </a:bodyPr>
          <a:lstStyle>
            <a:lvl1pPr marL="0" indent="0">
              <a:buNone/>
              <a:defRPr sz="1333">
                <a:latin typeface="+mn-lt"/>
              </a:defRPr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78442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22730F7C-8366-4547-BEEB-0B1E50110654}"/>
              </a:ext>
            </a:extLst>
          </p:cNvPr>
          <p:cNvSpPr/>
          <p:nvPr userDrawn="1"/>
        </p:nvSpPr>
        <p:spPr>
          <a:xfrm>
            <a:off x="2804161" y="1957921"/>
            <a:ext cx="63683" cy="18224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4CFBF854-D889-B34F-AD78-C4FF3271CE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667" y="1957919"/>
            <a:ext cx="1828800" cy="1440000"/>
          </a:xfrm>
        </p:spPr>
        <p:txBody>
          <a:bodyPr>
            <a:normAutofit/>
          </a:bodyPr>
          <a:lstStyle>
            <a:lvl1pPr>
              <a:defRPr sz="1867"/>
            </a:lvl1pPr>
          </a:lstStyle>
          <a:p>
            <a:endParaRPr lang="fi-FI" dirty="0"/>
          </a:p>
        </p:txBody>
      </p:sp>
      <p:sp>
        <p:nvSpPr>
          <p:cNvPr id="13" name="Kuvan paikkamerkki 11">
            <a:extLst>
              <a:ext uri="{FF2B5EF4-FFF2-40B4-BE49-F238E27FC236}">
                <a16:creationId xmlns:a16="http://schemas.microsoft.com/office/drawing/2014/main" id="{128CED72-BA2D-A548-9054-8BC362EA99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9667" y="4034253"/>
            <a:ext cx="1828800" cy="1441064"/>
          </a:xfrm>
        </p:spPr>
        <p:txBody>
          <a:bodyPr>
            <a:normAutofit/>
          </a:bodyPr>
          <a:lstStyle>
            <a:lvl1pPr>
              <a:defRPr sz="1867"/>
            </a:lvl1pPr>
          </a:lstStyle>
          <a:p>
            <a:endParaRPr lang="fi-FI" dirty="0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9D5FE4A3-8084-1C42-9CCB-E1BBFC8A0B4D}"/>
              </a:ext>
            </a:extLst>
          </p:cNvPr>
          <p:cNvSpPr/>
          <p:nvPr userDrawn="1"/>
        </p:nvSpPr>
        <p:spPr>
          <a:xfrm>
            <a:off x="2804161" y="4034254"/>
            <a:ext cx="63683" cy="18224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9" name="Sisällön paikkamerkki 18">
            <a:extLst>
              <a:ext uri="{FF2B5EF4-FFF2-40B4-BE49-F238E27FC236}">
                <a16:creationId xmlns:a16="http://schemas.microsoft.com/office/drawing/2014/main" id="{4A7D5A00-B45D-3E48-9A97-93A55D2EDB4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20000" y="960004"/>
            <a:ext cx="10619317" cy="766233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  <a:lvl2pPr>
              <a:defRPr sz="1200">
                <a:latin typeface="Trebuchet MS" panose="020B0703020202090204" pitchFamily="34" charset="0"/>
              </a:defRPr>
            </a:lvl2pPr>
            <a:lvl3pPr>
              <a:defRPr sz="1200">
                <a:latin typeface="Trebuchet MS" panose="020B0703020202090204" pitchFamily="34" charset="0"/>
              </a:defRPr>
            </a:lvl3pPr>
            <a:lvl4pPr>
              <a:defRPr sz="1200">
                <a:latin typeface="Trebuchet MS" panose="020B0703020202090204" pitchFamily="34" charset="0"/>
              </a:defRPr>
            </a:lvl4pPr>
            <a:lvl5pPr>
              <a:defRPr sz="1200">
                <a:latin typeface="Trebuchet MS" panose="020B0703020202090204" pitchFamily="34" charset="0"/>
              </a:defRPr>
            </a:lvl5pPr>
          </a:lstStyle>
          <a:p>
            <a:endParaRPr lang="fi-FI" sz="1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20" name="Sisällön paikkamerkki 18">
            <a:extLst>
              <a:ext uri="{FF2B5EF4-FFF2-40B4-BE49-F238E27FC236}">
                <a16:creationId xmlns:a16="http://schemas.microsoft.com/office/drawing/2014/main" id="{00D65359-41EB-434A-BB8C-CA5EF123C58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91699" y="1957921"/>
            <a:ext cx="7655868" cy="1822449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  <a:lvl2pPr>
              <a:defRPr sz="1200">
                <a:latin typeface="Trebuchet MS" panose="020B0703020202090204" pitchFamily="34" charset="0"/>
              </a:defRPr>
            </a:lvl2pPr>
            <a:lvl3pPr>
              <a:defRPr sz="1200">
                <a:latin typeface="Trebuchet MS" panose="020B0703020202090204" pitchFamily="34" charset="0"/>
              </a:defRPr>
            </a:lvl3pPr>
            <a:lvl4pPr>
              <a:defRPr sz="1200">
                <a:latin typeface="Trebuchet MS" panose="020B0703020202090204" pitchFamily="34" charset="0"/>
              </a:defRPr>
            </a:lvl4pPr>
            <a:lvl5pPr>
              <a:defRPr sz="1200">
                <a:latin typeface="Trebuchet MS" panose="020B0703020202090204" pitchFamily="34" charset="0"/>
              </a:defRPr>
            </a:lvl5pPr>
          </a:lstStyle>
          <a:p>
            <a:endParaRPr lang="fi-FI" sz="1200" i="1" dirty="0">
              <a:latin typeface="Trebuchet MS" panose="020B0703020202090204" pitchFamily="34" charset="0"/>
            </a:endParaRPr>
          </a:p>
        </p:txBody>
      </p:sp>
      <p:sp>
        <p:nvSpPr>
          <p:cNvPr id="10" name="Sisällön paikkamerkki 18">
            <a:extLst>
              <a:ext uri="{FF2B5EF4-FFF2-40B4-BE49-F238E27FC236}">
                <a16:creationId xmlns:a16="http://schemas.microsoft.com/office/drawing/2014/main" id="{63A80BF9-BB86-C549-9533-E4A998E6E4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91699" y="4034253"/>
            <a:ext cx="7655868" cy="1822449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Trebuchet MS" panose="020B0703020202090204" pitchFamily="34" charset="0"/>
              </a:defRPr>
            </a:lvl1pPr>
            <a:lvl2pPr>
              <a:defRPr sz="1200">
                <a:latin typeface="Trebuchet MS" panose="020B0703020202090204" pitchFamily="34" charset="0"/>
              </a:defRPr>
            </a:lvl2pPr>
            <a:lvl3pPr>
              <a:defRPr sz="1200">
                <a:latin typeface="Trebuchet MS" panose="020B0703020202090204" pitchFamily="34" charset="0"/>
              </a:defRPr>
            </a:lvl3pPr>
            <a:lvl4pPr>
              <a:defRPr sz="1200">
                <a:latin typeface="Trebuchet MS" panose="020B0703020202090204" pitchFamily="34" charset="0"/>
              </a:defRPr>
            </a:lvl4pPr>
            <a:lvl5pPr>
              <a:defRPr sz="1200">
                <a:latin typeface="Trebuchet MS" panose="020B0703020202090204" pitchFamily="34" charset="0"/>
              </a:defRPr>
            </a:lvl5pPr>
          </a:lstStyle>
          <a:p>
            <a:endParaRPr lang="fi-FI" sz="1200" i="1" dirty="0">
              <a:latin typeface="Trebuchet MS" panose="020B0703020202090204" pitchFamily="34" charset="0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A872EB9-9411-5746-BD45-F9FCE049E3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7" y="3412491"/>
            <a:ext cx="1828800" cy="383116"/>
          </a:xfrm>
        </p:spPr>
        <p:txBody>
          <a:bodyPr>
            <a:noAutofit/>
          </a:bodyPr>
          <a:lstStyle>
            <a:lvl1pPr marL="0" indent="0">
              <a:buNone/>
              <a:defRPr sz="1333" b="1" i="0">
                <a:latin typeface="Trebuchet MS" panose="020B0703020202090204" pitchFamily="34" charset="0"/>
              </a:defRPr>
            </a:lvl1pPr>
            <a:lvl2pPr>
              <a:defRPr sz="1333" b="1" i="0">
                <a:latin typeface="Trebuchet MS" panose="020B0703020202090204" pitchFamily="34" charset="0"/>
              </a:defRPr>
            </a:lvl2pPr>
            <a:lvl3pPr>
              <a:defRPr sz="1333" b="1" i="0">
                <a:latin typeface="Trebuchet MS" panose="020B0703020202090204" pitchFamily="34" charset="0"/>
              </a:defRPr>
            </a:lvl3pPr>
            <a:lvl4pPr>
              <a:defRPr sz="1333" b="1" i="0">
                <a:latin typeface="Trebuchet MS" panose="020B0703020202090204" pitchFamily="34" charset="0"/>
              </a:defRPr>
            </a:lvl4pPr>
            <a:lvl5pPr>
              <a:defRPr sz="1333" b="1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Nimi</a:t>
            </a:r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01554916-98F2-4646-ABAB-441292B990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667" y="5530851"/>
            <a:ext cx="1828800" cy="383116"/>
          </a:xfrm>
        </p:spPr>
        <p:txBody>
          <a:bodyPr>
            <a:noAutofit/>
          </a:bodyPr>
          <a:lstStyle>
            <a:lvl1pPr marL="0" indent="0">
              <a:buNone/>
              <a:defRPr sz="1333" b="1" i="0">
                <a:latin typeface="Trebuchet MS" panose="020B0703020202090204" pitchFamily="34" charset="0"/>
              </a:defRPr>
            </a:lvl1pPr>
            <a:lvl2pPr>
              <a:defRPr sz="1333" b="1" i="0">
                <a:latin typeface="Trebuchet MS" panose="020B0703020202090204" pitchFamily="34" charset="0"/>
              </a:defRPr>
            </a:lvl2pPr>
            <a:lvl3pPr>
              <a:defRPr sz="1333" b="1" i="0">
                <a:latin typeface="Trebuchet MS" panose="020B0703020202090204" pitchFamily="34" charset="0"/>
              </a:defRPr>
            </a:lvl3pPr>
            <a:lvl4pPr>
              <a:defRPr sz="1333" b="1" i="0">
                <a:latin typeface="Trebuchet MS" panose="020B0703020202090204" pitchFamily="34" charset="0"/>
              </a:defRPr>
            </a:lvl4pPr>
            <a:lvl5pPr>
              <a:defRPr sz="1333" b="1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Nimi</a:t>
            </a:r>
          </a:p>
        </p:txBody>
      </p:sp>
    </p:spTree>
    <p:extLst>
      <p:ext uri="{BB962C8B-B14F-4D97-AF65-F5344CB8AC3E}">
        <p14:creationId xmlns:p14="http://schemas.microsoft.com/office/powerpoint/2010/main" val="37750286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1E252C-2452-D646-8E4B-DF657B50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1" y="1386297"/>
            <a:ext cx="10627451" cy="4154171"/>
          </a:xfrm>
        </p:spPr>
        <p:txBody>
          <a:bodyPr numCol="3" spcCol="360000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60955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1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66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32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dirty="0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9D748D6F-BC62-F645-A701-F8B55094D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960004"/>
            <a:ext cx="10627451" cy="426297"/>
          </a:xfrm>
        </p:spPr>
        <p:txBody>
          <a:bodyPr>
            <a:normAutofit/>
          </a:bodyPr>
          <a:lstStyle>
            <a:lvl1pPr>
              <a:defRPr sz="1867"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6752759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1E252C-2452-D646-8E4B-DF657B50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960003"/>
            <a:ext cx="10515600" cy="56430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60955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1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66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32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E3AAB9B-082C-E749-A40E-62B54872D1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3" y="1951570"/>
            <a:ext cx="3405716" cy="5173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5417BD08-84F3-AA4B-81A0-2AC02BDED3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07753" y="1951570"/>
            <a:ext cx="1401233" cy="517313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endParaRPr lang="fi-FI" dirty="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5753153B-A32D-EA41-ACAB-4835C64A1B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2865970"/>
            <a:ext cx="3420533" cy="7916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499364D9-01B0-8F4C-A583-6D579D259B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7753" y="2865970"/>
            <a:ext cx="1401233" cy="7916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628E4ECC-A2B3-EA4A-AF15-12A676D144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4144437"/>
            <a:ext cx="9612720" cy="17081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7570712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1E252C-2452-D646-8E4B-DF657B50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960003"/>
            <a:ext cx="10786200" cy="56430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60955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1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66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32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E3AAB9B-082C-E749-A40E-62B54872D1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20000" y="1951570"/>
            <a:ext cx="4172040" cy="28337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LIIKESALAISUUDET</a:t>
            </a:r>
            <a:br>
              <a:rPr lang="fi-FI" dirty="0"/>
            </a:br>
            <a:r>
              <a:rPr lang="fi-FI" dirty="0"/>
              <a:t>Ei sisällä liikesalaisuuksia</a:t>
            </a:r>
          </a:p>
          <a:p>
            <a:pPr lvl="0"/>
            <a:r>
              <a:rPr lang="fi-FI" dirty="0"/>
              <a:t>TEKIJÄNOIKEUS</a:t>
            </a:r>
            <a:br>
              <a:rPr lang="fi-FI" dirty="0"/>
            </a:br>
            <a:r>
              <a:rPr lang="fi-FI" dirty="0"/>
              <a:t>Työn tekijänoikeus lopputulokseen jää tilaajalle.</a:t>
            </a:r>
          </a:p>
          <a:p>
            <a:pPr lvl="0"/>
            <a:r>
              <a:rPr lang="fi-FI" dirty="0"/>
              <a:t>TARJOUKSEN VOIMASSAOLO</a:t>
            </a:r>
            <a:br>
              <a:rPr lang="fi-FI" dirty="0"/>
            </a:br>
            <a:r>
              <a:rPr lang="fi-FI" dirty="0"/>
              <a:t>Tarjous on sitovana voimassa 31.1.2018 saakka.</a:t>
            </a:r>
          </a:p>
          <a:p>
            <a:pPr lvl="0"/>
            <a:r>
              <a:rPr lang="fi-FI" dirty="0"/>
              <a:t>Helsingissä 1 joulukuuta 2017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5417BD08-84F3-AA4B-81A0-2AC02BDED38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288949" y="1951570"/>
            <a:ext cx="3083651" cy="2833793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r>
              <a:rPr lang="fi-FI" dirty="0"/>
              <a:t>ALIHANKINTA</a:t>
            </a:r>
            <a:br>
              <a:rPr lang="fi-FI" dirty="0"/>
            </a:br>
            <a:r>
              <a:rPr lang="fi-FI" dirty="0"/>
              <a:t>Työ ei sisällä alihankintaa. </a:t>
            </a:r>
          </a:p>
          <a:p>
            <a:pPr lvl="0"/>
            <a:r>
              <a:rPr lang="fi-FI" dirty="0"/>
              <a:t>TARJOUKSEN LIITTEET</a:t>
            </a:r>
            <a:br>
              <a:rPr lang="fi-FI" dirty="0"/>
            </a:br>
            <a:r>
              <a:rPr lang="fi-FI" dirty="0"/>
              <a:t>Liite 1. </a:t>
            </a:r>
            <a:r>
              <a:rPr lang="fi-FI" dirty="0" err="1"/>
              <a:t>CV:t</a:t>
            </a:r>
            <a:r>
              <a:rPr lang="fi-FI" dirty="0"/>
              <a:t> Liite 2. MDI:n referenssit</a:t>
            </a:r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628E4ECC-A2B3-EA4A-AF15-12A676D144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0000" y="5552440"/>
            <a:ext cx="9612720" cy="50334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Janne Antikainen, kehitysjohtaja, hallituksen pj. </a:t>
            </a:r>
            <a:br>
              <a:rPr lang="fi-FI" dirty="0"/>
            </a:br>
            <a:r>
              <a:rPr lang="fi-FI" dirty="0"/>
              <a:t>MDI Public Oy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24D7C2D-6A07-714E-8BC9-64136DFF4D7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0" y="5146040"/>
            <a:ext cx="21590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43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+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57"/>
            <a:ext cx="10972800" cy="5026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6453335"/>
            <a:ext cx="2225761" cy="18963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5517233"/>
            <a:ext cx="10972800" cy="680938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136658205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0264706-4A71-2A44-AE8D-05C4BE863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D91866F-E969-1C46-B2D0-0A49E16C03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64D2A68-E53A-364F-93F3-BA7319F29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D5E6-3FAF-FB4C-9E26-6941263699EB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29EEFF8-6A62-8449-8424-B17A6F838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9CA7323-FEA3-CE4C-9206-734ADBC37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6ED3-B855-AF4E-8B10-586562F25C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757136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1236F3FD-2647-2A42-BD8D-2EB6D3A88F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6188"/>
            <a:ext cx="2628900" cy="5810249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00566A1A-A402-6C41-BF7E-206D24F571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6188"/>
            <a:ext cx="7683500" cy="5810249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01C7209-1A04-434E-B17B-2D62AB053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5CD5E6-3FAF-FB4C-9E26-6941263699EB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F7393F1-61B9-D546-BF78-A823DE492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42F9BA2-096F-F94A-86FF-8EE6C22EE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3E6ED3-B855-AF4E-8B10-586562F25CA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9751366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htoehtoinen ennen esityksen alkamista valmistelevaksi diaksi pienellä alaotsikoll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05264"/>
            <a:ext cx="9144000" cy="64807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Avenir Next Medium" panose="020B0503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dirty="0"/>
              <a:t>Huomio tai lyhyt kuvaus esityksen seuraavasta kappaleesta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0952F2E-ACB2-804F-B2B4-7CA0E85088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2719" y="2564904"/>
            <a:ext cx="5186562" cy="109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2132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lmistelevan dian jatko-os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01600"/>
            <a:ext cx="9144000" cy="106642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400" b="0" i="0">
                <a:latin typeface="Avenir Next Medium" panose="020B0503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dirty="0"/>
              <a:t>Huomio tai lyhyt kuvaus esityksen seuraavasta kappaleesta</a:t>
            </a:r>
          </a:p>
        </p:txBody>
      </p:sp>
      <p:sp>
        <p:nvSpPr>
          <p:cNvPr id="27" name="Otsikko 26"/>
          <p:cNvSpPr>
            <a:spLocks noGrp="1"/>
          </p:cNvSpPr>
          <p:nvPr>
            <p:ph type="title" hasCustomPrompt="1"/>
          </p:nvPr>
        </p:nvSpPr>
        <p:spPr>
          <a:xfrm>
            <a:off x="1524000" y="908720"/>
            <a:ext cx="9144000" cy="2880136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algn="ctr">
              <a:lnSpc>
                <a:spcPts val="6000"/>
              </a:lnSpc>
              <a:defRPr sz="7200" b="1" i="0">
                <a:solidFill>
                  <a:schemeClr val="tx2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fi-FI" dirty="0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24220355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02730"/>
            <a:ext cx="9144000" cy="85040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400" b="0" i="0">
                <a:solidFill>
                  <a:schemeClr val="bg1"/>
                </a:solidFill>
                <a:latin typeface="Avenir Next Medium" panose="020B0503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dirty="0"/>
              <a:t>Esittäjän nimi</a:t>
            </a:r>
          </a:p>
          <a:p>
            <a:r>
              <a:rPr lang="fi-FI" dirty="0"/>
              <a:t>Aika Paikka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B667DC2D-2AF9-E944-A754-814C6558EDD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63950" y="548680"/>
            <a:ext cx="864096" cy="842891"/>
          </a:xfrm>
          <a:prstGeom prst="rect">
            <a:avLst/>
          </a:prstGeom>
        </p:spPr>
      </p:pic>
      <p:sp>
        <p:nvSpPr>
          <p:cNvPr id="27" name="Otsikko 26"/>
          <p:cNvSpPr>
            <a:spLocks noGrp="1"/>
          </p:cNvSpPr>
          <p:nvPr>
            <p:ph type="title" hasCustomPrompt="1"/>
          </p:nvPr>
        </p:nvSpPr>
        <p:spPr>
          <a:xfrm>
            <a:off x="1524000" y="1628800"/>
            <a:ext cx="9144000" cy="2160056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algn="ctr">
              <a:lnSpc>
                <a:spcPts val="7200"/>
              </a:lnSpc>
              <a:defRPr sz="7200" b="1" i="0" baseline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fi-FI" dirty="0"/>
              <a:t>Esityksen nimi</a:t>
            </a: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B7FD685C-A286-BB41-A726-8504AD0B85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4294" y="5847583"/>
            <a:ext cx="2183409" cy="46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0561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di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01600"/>
            <a:ext cx="9144000" cy="106642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400" b="0" i="0">
                <a:solidFill>
                  <a:schemeClr val="bg1"/>
                </a:solidFill>
                <a:latin typeface="Avenir Next Medium" panose="020B0503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dirty="0"/>
              <a:t>Huomio tai lyhyt kuvaus esityksen seuraavasta kappaleesta</a:t>
            </a:r>
          </a:p>
        </p:txBody>
      </p:sp>
      <p:sp>
        <p:nvSpPr>
          <p:cNvPr id="27" name="Otsikko 26"/>
          <p:cNvSpPr>
            <a:spLocks noGrp="1"/>
          </p:cNvSpPr>
          <p:nvPr>
            <p:ph type="title" hasCustomPrompt="1"/>
          </p:nvPr>
        </p:nvSpPr>
        <p:spPr>
          <a:xfrm>
            <a:off x="1524000" y="907200"/>
            <a:ext cx="9144000" cy="2880136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algn="ctr">
              <a:lnSpc>
                <a:spcPts val="7200"/>
              </a:lnSpc>
              <a:defRPr sz="7200" b="1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fi-FI" dirty="0"/>
              <a:t>Otsikko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C3832FD-F38E-E148-8F24-F9090B18F2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90265" y="6285600"/>
            <a:ext cx="1084580" cy="229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3184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so otsikko valkoinen ta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01600"/>
            <a:ext cx="9144000" cy="106642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spcAft>
                <a:spcPts val="600"/>
              </a:spcAft>
              <a:buNone/>
              <a:defRPr sz="2400" b="0" i="0">
                <a:latin typeface="Avenir Next Medium" panose="020B0503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dirty="0"/>
              <a:t>Huomio tai lyhyt kuvaus esityksen seuraavasta kappaleesta</a:t>
            </a:r>
          </a:p>
        </p:txBody>
      </p:sp>
      <p:sp>
        <p:nvSpPr>
          <p:cNvPr id="27" name="Otsikko 26"/>
          <p:cNvSpPr>
            <a:spLocks noGrp="1"/>
          </p:cNvSpPr>
          <p:nvPr>
            <p:ph type="title" hasCustomPrompt="1"/>
          </p:nvPr>
        </p:nvSpPr>
        <p:spPr>
          <a:xfrm>
            <a:off x="1524000" y="908720"/>
            <a:ext cx="9144000" cy="2880136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algn="ctr">
              <a:lnSpc>
                <a:spcPts val="6000"/>
              </a:lnSpc>
              <a:defRPr sz="7200" b="1" i="0">
                <a:solidFill>
                  <a:schemeClr val="tx2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fi-FI" dirty="0"/>
              <a:t>Otsikko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30475C0E-D30A-7743-B0B0-744D3868B4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9200" y="6285600"/>
            <a:ext cx="1098488" cy="24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57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valkoinen taus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02730"/>
            <a:ext cx="9144000" cy="1066429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600" b="0" i="0">
                <a:latin typeface="Avenir Next Medium" panose="020B0503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dirty="0"/>
              <a:t>Huomio tai lyhyt kuvaus esityksen seuraavasta kappaleesta</a:t>
            </a:r>
          </a:p>
        </p:txBody>
      </p:sp>
      <p:sp>
        <p:nvSpPr>
          <p:cNvPr id="27" name="Otsikko 26"/>
          <p:cNvSpPr>
            <a:spLocks noGrp="1"/>
          </p:cNvSpPr>
          <p:nvPr>
            <p:ph type="title" hasCustomPrompt="1"/>
          </p:nvPr>
        </p:nvSpPr>
        <p:spPr>
          <a:xfrm>
            <a:off x="1524000" y="1628800"/>
            <a:ext cx="9144000" cy="2160056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algn="ctr">
              <a:lnSpc>
                <a:spcPts val="6000"/>
              </a:lnSpc>
              <a:defRPr sz="6000" b="1" i="0">
                <a:solidFill>
                  <a:schemeClr val="tx2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fi-FI" dirty="0"/>
              <a:t>Otsikko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30475C0E-D30A-7743-B0B0-744D3868B49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9200" y="6285600"/>
            <a:ext cx="1098488" cy="24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68056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iden välinen otsikkodi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tsikko 26"/>
          <p:cNvSpPr>
            <a:spLocks noGrp="1"/>
          </p:cNvSpPr>
          <p:nvPr>
            <p:ph type="title" hasCustomPrompt="1"/>
          </p:nvPr>
        </p:nvSpPr>
        <p:spPr>
          <a:xfrm>
            <a:off x="1524000" y="1628800"/>
            <a:ext cx="9144000" cy="3816424"/>
          </a:xfrm>
          <a:prstGeom prst="rect">
            <a:avLst/>
          </a:prstGeom>
        </p:spPr>
        <p:txBody>
          <a:bodyPr wrap="square" anchor="ctr" anchorCtr="1">
            <a:normAutofit/>
          </a:bodyPr>
          <a:lstStyle>
            <a:lvl1pPr algn="ctr">
              <a:lnSpc>
                <a:spcPts val="7200"/>
              </a:lnSpc>
              <a:defRPr sz="7200" b="1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fi-FI" dirty="0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325346922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ioiden välinen sisältödi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3C2F23-5E1A-DD4A-AE3F-F9A5F06D84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3888" y="839244"/>
            <a:ext cx="10944225" cy="5326606"/>
          </a:xfrm>
          <a:prstGeom prst="rect">
            <a:avLst/>
          </a:prstGeom>
        </p:spPr>
        <p:txBody>
          <a:bodyPr anchor="ctr" anchorCtr="1"/>
          <a:lstStyle>
            <a:lvl1pPr>
              <a:defRPr sz="44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1pPr>
            <a:lvl2pPr>
              <a:defRPr sz="36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2pPr>
            <a:lvl3pPr>
              <a:defRPr sz="2800"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3pPr>
            <a:lvl4pPr>
              <a:defRPr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4pPr>
            <a:lvl5pPr>
              <a:defRPr b="1" i="0">
                <a:solidFill>
                  <a:schemeClr val="bg1"/>
                </a:solidFill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372665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 + kuvateks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57"/>
            <a:ext cx="10972800" cy="5026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6453335"/>
            <a:ext cx="2225761" cy="189639"/>
          </a:xfrm>
          <a:prstGeom prst="rect">
            <a:avLst/>
          </a:prstGeom>
        </p:spPr>
      </p:pic>
      <p:sp>
        <p:nvSpPr>
          <p:cNvPr id="8" name="Tekstin paikkamerkki 7"/>
          <p:cNvSpPr>
            <a:spLocks noGrp="1"/>
          </p:cNvSpPr>
          <p:nvPr>
            <p:ph type="body" sz="quarter" idx="11"/>
          </p:nvPr>
        </p:nvSpPr>
        <p:spPr>
          <a:xfrm>
            <a:off x="609600" y="5589588"/>
            <a:ext cx="10972800" cy="536575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/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10623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va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3C2F23-5E1A-DD4A-AE3F-F9A5F06D84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3889" y="836712"/>
            <a:ext cx="10944719" cy="5326606"/>
          </a:xfrm>
          <a:prstGeom prst="rect">
            <a:avLst/>
          </a:prstGeom>
        </p:spPr>
        <p:txBody>
          <a:bodyPr anchor="ctr" anchorCtr="1"/>
          <a:lstStyle>
            <a:lvl1pPr>
              <a:defRPr sz="4400"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1pPr>
            <a:lvl2pPr>
              <a:defRPr sz="3600"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2pPr>
            <a:lvl3pPr>
              <a:defRPr sz="2800"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3pPr>
            <a:lvl4pPr>
              <a:defRPr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4pPr>
            <a:lvl5pPr>
              <a:defRPr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4010944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kaksi rinn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3C2F23-5E1A-DD4A-AE3F-F9A5F06D84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3889" y="839244"/>
            <a:ext cx="5328097" cy="5326606"/>
          </a:xfrm>
          <a:prstGeom prst="rect">
            <a:avLst/>
          </a:prstGeom>
        </p:spPr>
        <p:txBody>
          <a:bodyPr anchor="ctr" anchorCtr="1"/>
          <a:lstStyle>
            <a:lvl1pPr>
              <a:defRPr sz="4400"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1pPr>
            <a:lvl2pPr>
              <a:defRPr sz="3600"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2pPr>
            <a:lvl3pPr>
              <a:defRPr sz="2800"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3pPr>
            <a:lvl4pPr>
              <a:defRPr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4pPr>
            <a:lvl5pPr>
              <a:defRPr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E41617F0-CD18-0148-BADF-66ABA48541B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40015" y="839244"/>
            <a:ext cx="5329859" cy="5326606"/>
          </a:xfrm>
          <a:prstGeom prst="rect">
            <a:avLst/>
          </a:prstGeom>
        </p:spPr>
        <p:txBody>
          <a:bodyPr anchor="ctr" anchorCtr="1"/>
          <a:lstStyle>
            <a:lvl1pPr>
              <a:defRPr sz="4400"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1pPr>
            <a:lvl2pPr>
              <a:defRPr sz="3600"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2pPr>
            <a:lvl3pPr>
              <a:defRPr sz="2800"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3pPr>
            <a:lvl4pPr>
              <a:defRPr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4pPr>
            <a:lvl5pPr>
              <a:defRPr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45827652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äytä näyttö sisältö kaksi rinn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3C2F23-5E1A-DD4A-AE3F-F9A5F06D84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0" y="0"/>
            <a:ext cx="6091991" cy="6858000"/>
          </a:xfrm>
          <a:prstGeom prst="rect">
            <a:avLst/>
          </a:prstGeom>
        </p:spPr>
        <p:txBody>
          <a:bodyPr anchor="ctr" anchorCtr="1"/>
          <a:lstStyle>
            <a:lvl1pPr>
              <a:defRPr sz="4400"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1pPr>
            <a:lvl2pPr>
              <a:defRPr sz="3600"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2pPr>
            <a:lvl3pPr>
              <a:defRPr sz="2800"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3pPr>
            <a:lvl4pPr>
              <a:defRPr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4pPr>
            <a:lvl5pPr>
              <a:defRPr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E41617F0-CD18-0148-BADF-66ABA48541B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5999" y="0"/>
            <a:ext cx="6091991" cy="6858000"/>
          </a:xfrm>
          <a:prstGeom prst="rect">
            <a:avLst/>
          </a:prstGeom>
        </p:spPr>
        <p:txBody>
          <a:bodyPr anchor="ctr" anchorCtr="1"/>
          <a:lstStyle>
            <a:lvl1pPr>
              <a:defRPr sz="4400"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1pPr>
            <a:lvl2pPr>
              <a:defRPr sz="3600"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2pPr>
            <a:lvl3pPr>
              <a:defRPr sz="2800"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3pPr>
            <a:lvl4pPr>
              <a:defRPr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4pPr>
            <a:lvl5pPr>
              <a:defRPr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11432977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rinnan otsikko ylhääll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3C2F23-5E1A-DD4A-AE3F-F9A5F06D84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3889" y="839244"/>
            <a:ext cx="5328097" cy="5326606"/>
          </a:xfrm>
          <a:prstGeom prst="rect">
            <a:avLst/>
          </a:prstGeom>
        </p:spPr>
        <p:txBody>
          <a:bodyPr anchor="ctr" anchorCtr="1"/>
          <a:lstStyle>
            <a:lvl1pPr>
              <a:defRPr sz="4400"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1pPr>
            <a:lvl2pPr>
              <a:defRPr sz="3600"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2pPr>
            <a:lvl3pPr>
              <a:defRPr sz="2800"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3pPr>
            <a:lvl4pPr>
              <a:defRPr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4pPr>
            <a:lvl5pPr>
              <a:defRPr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E41617F0-CD18-0148-BADF-66ABA48541B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40015" y="839244"/>
            <a:ext cx="5329859" cy="5326606"/>
          </a:xfrm>
          <a:prstGeom prst="rect">
            <a:avLst/>
          </a:prstGeom>
        </p:spPr>
        <p:txBody>
          <a:bodyPr anchor="ctr" anchorCtr="1"/>
          <a:lstStyle>
            <a:lvl1pPr>
              <a:defRPr sz="4400"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1pPr>
            <a:lvl2pPr>
              <a:defRPr sz="3600"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2pPr>
            <a:lvl3pPr>
              <a:defRPr sz="2800"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3pPr>
            <a:lvl4pPr>
              <a:defRPr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4pPr>
            <a:lvl5pPr>
              <a:defRPr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F5BE73FA-845D-3440-BB15-8657995FCA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188640"/>
            <a:ext cx="10972800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 i="0">
                <a:solidFill>
                  <a:schemeClr val="tx2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fi-FI" dirty="0"/>
              <a:t>Muokkaa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7415297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rinnan otsikko alha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3C2F23-5E1A-DD4A-AE3F-F9A5F06D84F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23889" y="476126"/>
            <a:ext cx="5328097" cy="5326606"/>
          </a:xfrm>
          <a:prstGeom prst="rect">
            <a:avLst/>
          </a:prstGeom>
        </p:spPr>
        <p:txBody>
          <a:bodyPr anchor="ctr" anchorCtr="1"/>
          <a:lstStyle>
            <a:lvl1pPr>
              <a:defRPr sz="4400"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1pPr>
            <a:lvl2pPr>
              <a:defRPr sz="3600"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2pPr>
            <a:lvl3pPr>
              <a:defRPr sz="2800"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3pPr>
            <a:lvl4pPr>
              <a:defRPr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4pPr>
            <a:lvl5pPr>
              <a:defRPr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2">
            <a:extLst>
              <a:ext uri="{FF2B5EF4-FFF2-40B4-BE49-F238E27FC236}">
                <a16:creationId xmlns:a16="http://schemas.microsoft.com/office/drawing/2014/main" id="{E41617F0-CD18-0148-BADF-66ABA48541B5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240015" y="476126"/>
            <a:ext cx="5329859" cy="5326606"/>
          </a:xfrm>
          <a:prstGeom prst="rect">
            <a:avLst/>
          </a:prstGeom>
        </p:spPr>
        <p:txBody>
          <a:bodyPr anchor="ctr" anchorCtr="1"/>
          <a:lstStyle>
            <a:lvl1pPr>
              <a:defRPr sz="4400"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1pPr>
            <a:lvl2pPr>
              <a:defRPr sz="3600"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2pPr>
            <a:lvl3pPr>
              <a:defRPr sz="2800"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3pPr>
            <a:lvl4pPr>
              <a:defRPr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4pPr>
            <a:lvl5pPr>
              <a:defRPr b="1" i="0">
                <a:solidFill>
                  <a:schemeClr val="tx1"/>
                </a:solidFill>
                <a:latin typeface="Avenir Next Demi Bold" panose="020B0503020202020204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F5BE73FA-845D-3440-BB15-8657995FCA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9600" y="5949826"/>
            <a:ext cx="10972800" cy="43204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 b="1" i="0">
                <a:solidFill>
                  <a:schemeClr val="tx2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fi-FI" dirty="0"/>
              <a:t>Muokkaa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97623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dia vaihdettavalla 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15C2B4B4-4ACB-9C4B-87D9-CA657EEA42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33840" y="1268760"/>
            <a:ext cx="3472015" cy="3386813"/>
          </a:xfrm>
          <a:prstGeom prst="rect">
            <a:avLst/>
          </a:prstGeom>
        </p:spPr>
      </p:pic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1B5613F1-120D-9C4D-B396-037BB54F3DE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901" y="5815"/>
            <a:ext cx="6600056" cy="6858000"/>
          </a:xfrm>
          <a:prstGeom prst="rect">
            <a:avLst/>
          </a:prstGeom>
        </p:spPr>
        <p:txBody>
          <a:bodyPr/>
          <a:lstStyle/>
          <a:p>
            <a:r>
              <a:rPr lang="fi-FI"/>
              <a:t>Lisää kuva napsauttamalla kuvaketta</a:t>
            </a:r>
            <a:endParaRPr lang="fi-FI" dirty="0"/>
          </a:p>
        </p:txBody>
      </p:sp>
      <p:sp>
        <p:nvSpPr>
          <p:cNvPr id="7" name="Otsikko 2">
            <a:extLst>
              <a:ext uri="{FF2B5EF4-FFF2-40B4-BE49-F238E27FC236}">
                <a16:creationId xmlns:a16="http://schemas.microsoft.com/office/drawing/2014/main" id="{44AEF7A0-B637-A947-B657-5F2189906A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9865" y="2469000"/>
            <a:ext cx="6617821" cy="960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anchor="ctr" anchorCtr="1">
            <a:normAutofit/>
          </a:bodyPr>
          <a:lstStyle>
            <a:lvl1pPr>
              <a:defRPr sz="3600" b="1">
                <a:solidFill>
                  <a:srgbClr val="C00000"/>
                </a:solidFill>
              </a:defRPr>
            </a:lvl1pPr>
          </a:lstStyle>
          <a:p>
            <a:r>
              <a:rPr lang="fi-FI" dirty="0"/>
              <a:t>Esityksen nimi</a:t>
            </a:r>
          </a:p>
        </p:txBody>
      </p:sp>
      <p:sp>
        <p:nvSpPr>
          <p:cNvPr id="14" name="Tekstin paikkamerkki 7">
            <a:extLst>
              <a:ext uri="{FF2B5EF4-FFF2-40B4-BE49-F238E27FC236}">
                <a16:creationId xmlns:a16="http://schemas.microsoft.com/office/drawing/2014/main" id="{A10C6E01-B65E-9648-806B-F2997011B75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744072" y="4655573"/>
            <a:ext cx="5447928" cy="1221699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  <a:lvl2pPr marL="18000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2pPr>
          </a:lstStyle>
          <a:p>
            <a:pPr lvl="0"/>
            <a:r>
              <a:rPr lang="fi-FI" dirty="0"/>
              <a:t>Esittäjän nimi</a:t>
            </a:r>
            <a:br>
              <a:rPr lang="fi-FI" dirty="0"/>
            </a:br>
            <a:r>
              <a:rPr lang="fi-FI" dirty="0"/>
              <a:t>Aika Paikka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8D6DD028-C441-9640-A06A-0CD33BD8574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573045" y="5897691"/>
            <a:ext cx="1849608" cy="40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11878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loitusdia vakiokuva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>
            <a:extLst>
              <a:ext uri="{FF2B5EF4-FFF2-40B4-BE49-F238E27FC236}">
                <a16:creationId xmlns:a16="http://schemas.microsoft.com/office/drawing/2014/main" id="{34C43BF7-DB47-B947-A19C-FEED511F315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33840" y="1268760"/>
            <a:ext cx="3472015" cy="3386813"/>
          </a:xfrm>
          <a:prstGeom prst="rect">
            <a:avLst/>
          </a:prstGeom>
        </p:spPr>
      </p:pic>
      <p:pic>
        <p:nvPicPr>
          <p:cNvPr id="2" name="Kuva 1">
            <a:extLst>
              <a:ext uri="{FF2B5EF4-FFF2-40B4-BE49-F238E27FC236}">
                <a16:creationId xmlns:a16="http://schemas.microsoft.com/office/drawing/2014/main" id="{45EFA6B2-1D36-0D49-98F4-CCD93B8B7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7" t="-84" r="21433"/>
          <a:stretch/>
        </p:blipFill>
        <p:spPr>
          <a:xfrm>
            <a:off x="0" y="0"/>
            <a:ext cx="6600056" cy="6858000"/>
          </a:xfrm>
          <a:prstGeom prst="rect">
            <a:avLst/>
          </a:prstGeom>
        </p:spPr>
      </p:pic>
      <p:sp>
        <p:nvSpPr>
          <p:cNvPr id="3" name="Otsikko 2">
            <a:extLst>
              <a:ext uri="{FF2B5EF4-FFF2-40B4-BE49-F238E27FC236}">
                <a16:creationId xmlns:a16="http://schemas.microsoft.com/office/drawing/2014/main" id="{17AB5130-1D0B-C942-B38C-F94D6343D2E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9864" y="2469000"/>
            <a:ext cx="6609920" cy="960000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anchor="ctr" anchorCtr="1">
            <a:normAutofit/>
          </a:bodyPr>
          <a:lstStyle>
            <a:lvl1pPr>
              <a:defRPr sz="3600" b="1">
                <a:solidFill>
                  <a:schemeClr val="tx2"/>
                </a:solidFill>
              </a:defRPr>
            </a:lvl1pPr>
          </a:lstStyle>
          <a:p>
            <a:r>
              <a:rPr lang="fi-FI" dirty="0"/>
              <a:t>Esityksen nimi</a:t>
            </a:r>
          </a:p>
        </p:txBody>
      </p:sp>
      <p:sp>
        <p:nvSpPr>
          <p:cNvPr id="8" name="Tekstin paikkamerkki 7">
            <a:extLst>
              <a:ext uri="{FF2B5EF4-FFF2-40B4-BE49-F238E27FC236}">
                <a16:creationId xmlns:a16="http://schemas.microsoft.com/office/drawing/2014/main" id="{05BA6DBA-7EE0-0E44-A03A-0EB033FD25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744072" y="4655573"/>
            <a:ext cx="5447928" cy="1221699"/>
          </a:xfrm>
          <a:prstGeom prst="rect">
            <a:avLst/>
          </a:prstGeom>
        </p:spPr>
        <p:txBody>
          <a:bodyPr anchor="ctr" anchorCtr="1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1600" b="0">
                <a:solidFill>
                  <a:schemeClr val="bg1">
                    <a:lumMod val="75000"/>
                  </a:schemeClr>
                </a:solidFill>
              </a:defRPr>
            </a:lvl1pPr>
            <a:lvl2pPr marL="180000" indent="0" algn="ctr">
              <a:lnSpc>
                <a:spcPct val="100000"/>
              </a:lnSpc>
              <a:spcBef>
                <a:spcPts val="0"/>
              </a:spcBef>
              <a:buFontTx/>
              <a:buNone/>
              <a:defRPr sz="1600">
                <a:solidFill>
                  <a:schemeClr val="bg1">
                    <a:lumMod val="75000"/>
                  </a:schemeClr>
                </a:solidFill>
              </a:defRPr>
            </a:lvl2pPr>
          </a:lstStyle>
          <a:p>
            <a:pPr lvl="0"/>
            <a:r>
              <a:rPr lang="fi-FI" dirty="0"/>
              <a:t>Esittäjän nimi</a:t>
            </a:r>
            <a:br>
              <a:rPr lang="fi-FI" dirty="0"/>
            </a:br>
            <a:r>
              <a:rPr lang="fi-FI" dirty="0"/>
              <a:t>Aika Paikka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9E37448C-904E-9649-A4D8-C4A7C4413DB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73045" y="5897691"/>
            <a:ext cx="1849608" cy="405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52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isältö pienellä otsik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9600" y="413792"/>
            <a:ext cx="109728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 b="1" i="0">
                <a:solidFill>
                  <a:schemeClr val="tx2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fi-FI" dirty="0"/>
              <a:t>Muokkaa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anchor="t" anchorCtr="1"/>
          <a:lstStyle>
            <a:lvl1pPr algn="l">
              <a:defRPr sz="4400" b="1" i="0">
                <a:latin typeface="Avenir Next Demi Bold" panose="020B0503020202020204" pitchFamily="34" charset="0"/>
              </a:defRPr>
            </a:lvl1pPr>
            <a:lvl2pPr algn="l">
              <a:defRPr sz="3200" b="1" i="0">
                <a:latin typeface="Avenir Next Demi Bold" panose="020B0503020202020204" pitchFamily="34" charset="0"/>
              </a:defRPr>
            </a:lvl2pPr>
            <a:lvl3pPr algn="l">
              <a:defRPr sz="2400" b="1" i="0">
                <a:latin typeface="Avenir Next Demi Bold" panose="020B0503020202020204" pitchFamily="34" charset="0"/>
              </a:defRPr>
            </a:lvl3pPr>
            <a:lvl4pPr algn="l">
              <a:defRPr sz="1800" b="0" i="0">
                <a:latin typeface="Avenir Next Medium" panose="020B0503020202020204" pitchFamily="34" charset="0"/>
              </a:defRPr>
            </a:lvl4pPr>
            <a:lvl5pPr algn="l">
              <a:defRPr sz="1800" b="0" i="0">
                <a:latin typeface="Avenir Next Medium" panose="020B0503020202020204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75E05EFA-BF3D-F94A-8610-8F94990EA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9200" y="6285600"/>
            <a:ext cx="1098488" cy="24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81343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9600" y="413792"/>
            <a:ext cx="10972800" cy="1143000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 algn="ctr">
              <a:defRPr sz="4400" b="1" i="0">
                <a:solidFill>
                  <a:schemeClr val="tx2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fi-FI" dirty="0"/>
              <a:t>Muokkaa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1700808"/>
            <a:ext cx="10972800" cy="4425357"/>
          </a:xfrm>
          <a:prstGeom prst="rect">
            <a:avLst/>
          </a:prstGeom>
        </p:spPr>
        <p:txBody>
          <a:bodyPr/>
          <a:lstStyle>
            <a:lvl1pPr>
              <a:defRPr sz="2800" b="0" i="0">
                <a:latin typeface="Avenir Next Medium" panose="020B0503020202020204" pitchFamily="34" charset="0"/>
              </a:defRPr>
            </a:lvl1pPr>
            <a:lvl2pPr>
              <a:defRPr sz="2400" b="0" i="0">
                <a:latin typeface="Avenir Next Medium" panose="020B0503020202020204" pitchFamily="34" charset="0"/>
              </a:defRPr>
            </a:lvl2pPr>
            <a:lvl3pPr>
              <a:defRPr sz="2000" b="0" i="0">
                <a:latin typeface="Avenir Next Medium" panose="020B0503020202020204" pitchFamily="34" charset="0"/>
              </a:defRPr>
            </a:lvl3pPr>
            <a:lvl4pPr>
              <a:defRPr sz="1800" b="0" i="0">
                <a:latin typeface="Avenir Next Medium" panose="020B0503020202020204" pitchFamily="34" charset="0"/>
              </a:defRPr>
            </a:lvl4pPr>
            <a:lvl5pPr>
              <a:defRPr sz="1800" b="0" i="0">
                <a:latin typeface="Avenir Next Medium" panose="020B0503020202020204" pitchFamily="34" charset="0"/>
              </a:defRPr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75E05EFA-BF3D-F94A-8610-8F94990EA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89200" y="6285600"/>
            <a:ext cx="1098488" cy="24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3954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dia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FE64CC64-B6EC-AE46-95A0-B079F4C8A4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724" y="4241595"/>
            <a:ext cx="330200" cy="262467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9D6F328F-6CF9-9B44-A531-AB0BC34E13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724" y="4106128"/>
            <a:ext cx="177800" cy="330200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16F6CC6D-121D-604C-8201-01664C1B8F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2644" y="4139995"/>
            <a:ext cx="364067" cy="296333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FD8829D9-847C-CA48-8791-08201D043A6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057" y="4131528"/>
            <a:ext cx="313267" cy="304800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3AE2800C-6176-2D4C-AEDC-EF8E34D3E3BD}"/>
              </a:ext>
            </a:extLst>
          </p:cNvPr>
          <p:cNvSpPr txBox="1"/>
          <p:nvPr userDrawn="1"/>
        </p:nvSpPr>
        <p:spPr>
          <a:xfrm>
            <a:off x="2738544" y="4504062"/>
            <a:ext cx="143256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333" dirty="0">
                <a:solidFill>
                  <a:srgbClr val="939698"/>
                </a:solidFill>
                <a:latin typeface="+mn-lt"/>
              </a:rPr>
              <a:t>MDI.FI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DB231CE6-0344-6040-877F-D383CC8EE9AF}"/>
              </a:ext>
            </a:extLst>
          </p:cNvPr>
          <p:cNvSpPr txBox="1"/>
          <p:nvPr userDrawn="1"/>
        </p:nvSpPr>
        <p:spPr>
          <a:xfrm>
            <a:off x="4313344" y="4504062"/>
            <a:ext cx="143256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333" dirty="0">
                <a:solidFill>
                  <a:srgbClr val="939698"/>
                </a:solidFill>
                <a:latin typeface="+mn-lt"/>
              </a:rPr>
              <a:t>/MDIFRIENDS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6447A2A8-F539-9242-8D70-6BA8BFEEE7E6}"/>
              </a:ext>
            </a:extLst>
          </p:cNvPr>
          <p:cNvSpPr txBox="1"/>
          <p:nvPr userDrawn="1"/>
        </p:nvSpPr>
        <p:spPr>
          <a:xfrm>
            <a:off x="5798397" y="4504062"/>
            <a:ext cx="1432560" cy="297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333" dirty="0">
                <a:solidFill>
                  <a:srgbClr val="939698"/>
                </a:solidFill>
                <a:latin typeface="+mn-lt"/>
              </a:rPr>
              <a:t>@MDIFRIENDS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3001C3C0-AB76-C942-AFE4-5968E2BDF282}"/>
              </a:ext>
            </a:extLst>
          </p:cNvPr>
          <p:cNvSpPr txBox="1"/>
          <p:nvPr userDrawn="1"/>
        </p:nvSpPr>
        <p:spPr>
          <a:xfrm>
            <a:off x="7282816" y="4504062"/>
            <a:ext cx="2063749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1333" dirty="0">
                <a:solidFill>
                  <a:srgbClr val="939698"/>
                </a:solidFill>
                <a:latin typeface="+mn-lt"/>
              </a:rPr>
              <a:t>ALUEKEHITTÄMISEN KONSULTTITOIMISTO MDI</a:t>
            </a:r>
          </a:p>
        </p:txBody>
      </p:sp>
      <p:pic>
        <p:nvPicPr>
          <p:cNvPr id="12" name="Kuva 11">
            <a:extLst>
              <a:ext uri="{FF2B5EF4-FFF2-40B4-BE49-F238E27FC236}">
                <a16:creationId xmlns:a16="http://schemas.microsoft.com/office/drawing/2014/main" id="{0103BCE0-FB83-C748-9147-29EBFAC2BC0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934" y="2039708"/>
            <a:ext cx="3268133" cy="128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89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Dian numeron paikkamerkki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8E2449-C233-4477-9BC5-8024BF476E46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5197673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 otsik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 userDrawn="1">
            <p:ph type="title" hasCustomPrompt="1"/>
          </p:nvPr>
        </p:nvSpPr>
        <p:spPr>
          <a:xfrm>
            <a:off x="0" y="2194138"/>
            <a:ext cx="12192000" cy="2891046"/>
          </a:xfrm>
          <a:prstGeom prst="rect">
            <a:avLst/>
          </a:prstGeom>
        </p:spPr>
        <p:txBody>
          <a:bodyPr lIns="1080000" tIns="46800" rIns="1080000" bIns="0" anchor="ctr" anchorCtr="0">
            <a:normAutofit/>
          </a:bodyPr>
          <a:lstStyle>
            <a:lvl1pPr algn="ctr">
              <a:lnSpc>
                <a:spcPts val="6000"/>
              </a:lnSpc>
              <a:defRPr sz="6000" b="1" i="0" baseline="0">
                <a:solidFill>
                  <a:schemeClr val="tx2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fi-FI" dirty="0"/>
              <a:t>Kiitokset tai lopputervehdys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054" y="980728"/>
            <a:ext cx="1241892" cy="1213408"/>
          </a:xfrm>
          <a:prstGeom prst="rect">
            <a:avLst/>
          </a:prstGeom>
        </p:spPr>
      </p:pic>
      <p:grpSp>
        <p:nvGrpSpPr>
          <p:cNvPr id="18" name="Ryhmitä 17"/>
          <p:cNvGrpSpPr/>
          <p:nvPr userDrawn="1"/>
        </p:nvGrpSpPr>
        <p:grpSpPr>
          <a:xfrm>
            <a:off x="3854069" y="6016933"/>
            <a:ext cx="1315295" cy="276999"/>
            <a:chOff x="6808003" y="6195797"/>
            <a:chExt cx="1315295" cy="276999"/>
          </a:xfrm>
        </p:grpSpPr>
        <p:sp>
          <p:nvSpPr>
            <p:cNvPr id="20" name="Suorakulmio 19"/>
            <p:cNvSpPr/>
            <p:nvPr/>
          </p:nvSpPr>
          <p:spPr>
            <a:xfrm>
              <a:off x="7033709" y="6195797"/>
              <a:ext cx="108958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0" i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 Medium" panose="020B0503020202020204" pitchFamily="34" charset="0"/>
                </a:rPr>
                <a:t>@</a:t>
              </a:r>
              <a:r>
                <a:rPr lang="fi-FI" sz="1200" b="0" i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 Medium" panose="020B0503020202020204" pitchFamily="34" charset="0"/>
                </a:rPr>
                <a:t>MDIfriends</a:t>
              </a:r>
              <a:endParaRPr lang="fi-FI" sz="1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Medium" panose="020B0503020202020204" pitchFamily="34" charset="0"/>
              </a:endParaRPr>
            </a:p>
          </p:txBody>
        </p:sp>
        <p:pic>
          <p:nvPicPr>
            <p:cNvPr id="21" name="Kuva 20"/>
            <p:cNvPicPr>
              <a:picLocks noChangeAspect="1"/>
            </p:cNvPicPr>
            <p:nvPr userDrawn="1"/>
          </p:nvPicPr>
          <p:blipFill>
            <a:blip r:embed="rId3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003" y="6210516"/>
              <a:ext cx="246380" cy="200660"/>
            </a:xfrm>
            <a:prstGeom prst="rect">
              <a:avLst/>
            </a:prstGeom>
          </p:spPr>
        </p:pic>
      </p:grpSp>
      <p:grpSp>
        <p:nvGrpSpPr>
          <p:cNvPr id="23" name="Ryhmitä 22"/>
          <p:cNvGrpSpPr/>
          <p:nvPr userDrawn="1"/>
        </p:nvGrpSpPr>
        <p:grpSpPr>
          <a:xfrm>
            <a:off x="5838371" y="6009867"/>
            <a:ext cx="1337382" cy="291131"/>
            <a:chOff x="4769692" y="6200278"/>
            <a:chExt cx="1337382" cy="291131"/>
          </a:xfrm>
        </p:grpSpPr>
        <p:sp>
          <p:nvSpPr>
            <p:cNvPr id="24" name="Suorakulmio 23"/>
            <p:cNvSpPr/>
            <p:nvPr userDrawn="1"/>
          </p:nvSpPr>
          <p:spPr>
            <a:xfrm>
              <a:off x="5017485" y="6214410"/>
              <a:ext cx="108958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0" i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 Medium" panose="020B0503020202020204" pitchFamily="34" charset="0"/>
                </a:rPr>
                <a:t>MDIfriends</a:t>
              </a:r>
              <a:endParaRPr lang="fi-FI" sz="12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Medium" panose="020B0503020202020204" pitchFamily="34" charset="0"/>
              </a:endParaRPr>
            </a:p>
          </p:txBody>
        </p:sp>
        <p:pic>
          <p:nvPicPr>
            <p:cNvPr id="31" name="Kuva 30"/>
            <p:cNvPicPr>
              <a:picLocks noChangeAspect="1"/>
            </p:cNvPicPr>
            <p:nvPr userDrawn="1"/>
          </p:nvPicPr>
          <p:blipFill>
            <a:blip r:embed="rId4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9692" y="6200278"/>
              <a:ext cx="236220" cy="236220"/>
            </a:xfrm>
            <a:prstGeom prst="rect">
              <a:avLst/>
            </a:prstGeom>
          </p:spPr>
        </p:pic>
      </p:grpSp>
      <p:grpSp>
        <p:nvGrpSpPr>
          <p:cNvPr id="36" name="Ryhmitä 35"/>
          <p:cNvGrpSpPr/>
          <p:nvPr userDrawn="1"/>
        </p:nvGrpSpPr>
        <p:grpSpPr>
          <a:xfrm>
            <a:off x="7680176" y="6012445"/>
            <a:ext cx="3240360" cy="291489"/>
            <a:chOff x="8741346" y="6250268"/>
            <a:chExt cx="3240360" cy="291489"/>
          </a:xfrm>
        </p:grpSpPr>
        <p:sp>
          <p:nvSpPr>
            <p:cNvPr id="37" name="Suorakulmio 36"/>
            <p:cNvSpPr/>
            <p:nvPr/>
          </p:nvSpPr>
          <p:spPr>
            <a:xfrm>
              <a:off x="8987192" y="6287841"/>
              <a:ext cx="2994514" cy="253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1200"/>
                </a:lnSpc>
              </a:pPr>
              <a:r>
                <a:rPr lang="fi-FI" sz="1200" b="0" i="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 Medium" panose="020B0503020202020204" pitchFamily="34" charset="0"/>
                </a:rPr>
                <a:t>Aluekehittämisen konsulttitoimisto MDI</a:t>
              </a:r>
            </a:p>
          </p:txBody>
        </p:sp>
        <p:pic>
          <p:nvPicPr>
            <p:cNvPr id="38" name="Kuva 37"/>
            <p:cNvPicPr>
              <a:picLocks noChangeAspect="1"/>
            </p:cNvPicPr>
            <p:nvPr userDrawn="1"/>
          </p:nvPicPr>
          <p:blipFill>
            <a:blip r:embed="rId5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1346" y="6250268"/>
              <a:ext cx="248920" cy="248920"/>
            </a:xfrm>
            <a:prstGeom prst="rect">
              <a:avLst/>
            </a:prstGeom>
          </p:spPr>
        </p:pic>
      </p:grpSp>
      <p:grpSp>
        <p:nvGrpSpPr>
          <p:cNvPr id="39" name="Ryhmitä 38"/>
          <p:cNvGrpSpPr/>
          <p:nvPr userDrawn="1"/>
        </p:nvGrpSpPr>
        <p:grpSpPr>
          <a:xfrm>
            <a:off x="2352550" y="6001543"/>
            <a:ext cx="880860" cy="307777"/>
            <a:chOff x="3314011" y="6141569"/>
            <a:chExt cx="880860" cy="307777"/>
          </a:xfrm>
        </p:grpSpPr>
        <p:pic>
          <p:nvPicPr>
            <p:cNvPr id="40" name="Kuva 39"/>
            <p:cNvPicPr>
              <a:picLocks noChangeAspect="1"/>
            </p:cNvPicPr>
            <p:nvPr userDrawn="1"/>
          </p:nvPicPr>
          <p:blipFill>
            <a:blip r:embed="rId6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011" y="6172475"/>
              <a:ext cx="246380" cy="248920"/>
            </a:xfrm>
            <a:prstGeom prst="rect">
              <a:avLst/>
            </a:prstGeom>
          </p:spPr>
        </p:pic>
        <p:sp>
          <p:nvSpPr>
            <p:cNvPr id="41" name="Suorakulmio 40"/>
            <p:cNvSpPr/>
            <p:nvPr userDrawn="1"/>
          </p:nvSpPr>
          <p:spPr>
            <a:xfrm>
              <a:off x="3542127" y="6141569"/>
              <a:ext cx="652744" cy="30777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i-FI" sz="1400" b="0" i="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venir Next Medium" panose="020B0503020202020204" pitchFamily="34" charset="0"/>
                  <a:cs typeface="+mj-cs"/>
                </a:rPr>
                <a:t>mdi.fi</a:t>
              </a:r>
              <a:endParaRPr lang="fi-FI" sz="1400" b="0" i="0" dirty="0">
                <a:solidFill>
                  <a:schemeClr val="tx1">
                    <a:lumMod val="65000"/>
                    <a:lumOff val="35000"/>
                  </a:schemeClr>
                </a:solidFill>
                <a:latin typeface="Avenir Next Medium" panose="020B0503020202020204" pitchFamily="34" charset="0"/>
                <a:cs typeface="+mj-cs"/>
              </a:endParaRPr>
            </a:p>
          </p:txBody>
        </p:sp>
      </p:grpSp>
      <p:sp>
        <p:nvSpPr>
          <p:cNvPr id="2" name="Tekstiruutu 1"/>
          <p:cNvSpPr txBox="1"/>
          <p:nvPr userDrawn="1"/>
        </p:nvSpPr>
        <p:spPr bwMode="auto">
          <a:xfrm>
            <a:off x="3410768" y="6311043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0" numCol="1" rtlCol="0" anchor="b" anchorCtr="0" compatLnSpc="1">
            <a:prstTxWarp prst="textNoShape">
              <a:avLst/>
            </a:prstTxWarp>
            <a:noAutofit/>
          </a:bodyPr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150108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ändin mukainen alustava dia ennen esityksen alku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0952F2E-ACB2-804F-B2B4-7CA0E85088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2719" y="2780928"/>
            <a:ext cx="5186562" cy="109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10141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htoehtoinen ennen esityksen alkamista valmistelevaksi diaksi otsikolla ja alaotsikoll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805264"/>
            <a:ext cx="9144000" cy="648071"/>
          </a:xfrm>
          <a:prstGeom prst="rect">
            <a:avLst/>
          </a:prstGeom>
        </p:spPr>
        <p:txBody>
          <a:bodyPr anchor="t" anchorCtr="0"/>
          <a:lstStyle>
            <a:lvl1pPr marL="0" indent="0" algn="ctr">
              <a:spcBef>
                <a:spcPts val="0"/>
              </a:spcBef>
              <a:buNone/>
              <a:defRPr sz="1600" b="0" i="0">
                <a:solidFill>
                  <a:schemeClr val="bg1"/>
                </a:solidFill>
                <a:latin typeface="Avenir Next Medium" panose="020B0503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dirty="0"/>
              <a:t>Huomio tai lyhyt kuvaus esityksen seuraavasta kappaleesta</a:t>
            </a:r>
          </a:p>
        </p:txBody>
      </p:sp>
      <p:sp>
        <p:nvSpPr>
          <p:cNvPr id="27" name="Otsikko 26"/>
          <p:cNvSpPr>
            <a:spLocks noGrp="1"/>
          </p:cNvSpPr>
          <p:nvPr>
            <p:ph type="title" hasCustomPrompt="1"/>
          </p:nvPr>
        </p:nvSpPr>
        <p:spPr>
          <a:xfrm>
            <a:off x="1524000" y="4657644"/>
            <a:ext cx="9144000" cy="1147620"/>
          </a:xfrm>
          <a:prstGeom prst="rect">
            <a:avLst/>
          </a:prstGeom>
        </p:spPr>
        <p:txBody>
          <a:bodyPr wrap="square" anchor="b" anchorCtr="0">
            <a:normAutofit/>
          </a:bodyPr>
          <a:lstStyle>
            <a:lvl1pPr algn="ctr">
              <a:lnSpc>
                <a:spcPts val="6000"/>
              </a:lnSpc>
              <a:defRPr sz="4400" b="1" i="0">
                <a:solidFill>
                  <a:schemeClr val="bg1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fi-FI" dirty="0"/>
              <a:t>Otsikko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0952F2E-ACB2-804F-B2B4-7CA0E85088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502719" y="2564904"/>
            <a:ext cx="5186562" cy="1096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45055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loitusdia isolla otsikolla ilman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02730"/>
            <a:ext cx="9144000" cy="85040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  <a:defRPr sz="2400" b="0" i="0">
                <a:latin typeface="Avenir Next Medium" panose="020B0503020202020204" pitchFamily="34" charset="0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None/>
              <a:defRPr sz="16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dirty="0"/>
              <a:t>Esittäjän nimi</a:t>
            </a:r>
          </a:p>
          <a:p>
            <a:r>
              <a:rPr lang="fi-FI" dirty="0"/>
              <a:t>Aika Paikka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548680"/>
            <a:ext cx="864096" cy="844278"/>
          </a:xfrm>
          <a:prstGeom prst="rect">
            <a:avLst/>
          </a:prstGeom>
        </p:spPr>
      </p:pic>
      <p:sp>
        <p:nvSpPr>
          <p:cNvPr id="27" name="Otsikko 26"/>
          <p:cNvSpPr>
            <a:spLocks noGrp="1"/>
          </p:cNvSpPr>
          <p:nvPr>
            <p:ph type="title" hasCustomPrompt="1"/>
          </p:nvPr>
        </p:nvSpPr>
        <p:spPr>
          <a:xfrm>
            <a:off x="1524000" y="1628800"/>
            <a:ext cx="9144000" cy="2160056"/>
          </a:xfrm>
          <a:prstGeom prst="rect">
            <a:avLst/>
          </a:prstGeom>
        </p:spPr>
        <p:txBody>
          <a:bodyPr wrap="square" anchor="b">
            <a:normAutofit/>
          </a:bodyPr>
          <a:lstStyle>
            <a:lvl1pPr algn="ctr">
              <a:lnSpc>
                <a:spcPts val="7200"/>
              </a:lnSpc>
              <a:defRPr sz="7200" b="1" i="0" baseline="0">
                <a:solidFill>
                  <a:schemeClr val="tx2"/>
                </a:solidFill>
                <a:latin typeface="Avenir Next" panose="020B0503020202020204" pitchFamily="34" charset="0"/>
              </a:defRPr>
            </a:lvl1pPr>
          </a:lstStyle>
          <a:p>
            <a:r>
              <a:rPr lang="fi-FI" dirty="0"/>
              <a:t>Esityksen nimi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EC8887B-D1FC-5C49-AD24-4A602DC9A8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004296" y="5862127"/>
            <a:ext cx="2183408" cy="47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02150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8D05E-5BCB-4018-9C2A-249CAF26E25D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B9E84-CB3C-4921-927D-5C611D1B31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372225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laotsikko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02730"/>
            <a:ext cx="9144000" cy="1066429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 dirty="0"/>
              <a:t>Huomio tai lyhyt kuvaus esityksen seuraavasta kappaleesta</a:t>
            </a:r>
          </a:p>
        </p:txBody>
      </p:sp>
      <p:sp>
        <p:nvSpPr>
          <p:cNvPr id="27" name="Otsikko 26"/>
          <p:cNvSpPr>
            <a:spLocks noGrp="1"/>
          </p:cNvSpPr>
          <p:nvPr>
            <p:ph type="title" hasCustomPrompt="1"/>
          </p:nvPr>
        </p:nvSpPr>
        <p:spPr>
          <a:xfrm>
            <a:off x="1524000" y="1628800"/>
            <a:ext cx="9144000" cy="2160056"/>
          </a:xfrm>
        </p:spPr>
        <p:txBody>
          <a:bodyPr wrap="square" anchor="b">
            <a:normAutofit/>
          </a:bodyPr>
          <a:lstStyle>
            <a:lvl1pPr>
              <a:lnSpc>
                <a:spcPts val="6000"/>
              </a:lnSpc>
              <a:defRPr sz="6000" b="1"/>
            </a:lvl1pPr>
          </a:lstStyle>
          <a:p>
            <a:r>
              <a:rPr lang="fi-FI" dirty="0"/>
              <a:t>Otsikko</a:t>
            </a:r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6453335"/>
            <a:ext cx="2225761" cy="1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74562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 hasCustomPrompt="1"/>
          </p:nvPr>
        </p:nvSpPr>
        <p:spPr>
          <a:xfrm>
            <a:off x="609600" y="274639"/>
            <a:ext cx="10972800" cy="1143000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fi-FI" dirty="0"/>
              <a:t>Muokkaa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6453335"/>
            <a:ext cx="2225761" cy="1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011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56"/>
            <a:ext cx="10972800" cy="57935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6453335"/>
            <a:ext cx="2225761" cy="189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97910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sisältö – ei logoja eikä dianr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56"/>
            <a:ext cx="10972800" cy="579350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113219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sältö + kuva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57"/>
            <a:ext cx="10972800" cy="5026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6453335"/>
            <a:ext cx="2225761" cy="189639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09600" y="5517233"/>
            <a:ext cx="10972800" cy="680938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fi-FI" dirty="0"/>
              <a:t>Muokkaa perustyylejä naps.</a:t>
            </a:r>
          </a:p>
        </p:txBody>
      </p:sp>
    </p:spTree>
    <p:extLst>
      <p:ext uri="{BB962C8B-B14F-4D97-AF65-F5344CB8AC3E}">
        <p14:creationId xmlns:p14="http://schemas.microsoft.com/office/powerpoint/2010/main" val="1851375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petus otsiko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tsikko 6"/>
          <p:cNvSpPr>
            <a:spLocks noGrp="1"/>
          </p:cNvSpPr>
          <p:nvPr userDrawn="1">
            <p:ph type="title" hasCustomPrompt="1"/>
          </p:nvPr>
        </p:nvSpPr>
        <p:spPr>
          <a:xfrm>
            <a:off x="0" y="2194138"/>
            <a:ext cx="12192000" cy="2891046"/>
          </a:xfrm>
        </p:spPr>
        <p:txBody>
          <a:bodyPr lIns="1080000" tIns="46800" rIns="1080000" bIns="0" anchor="ctr" anchorCtr="0">
            <a:normAutofit/>
          </a:bodyPr>
          <a:lstStyle>
            <a:lvl1pPr>
              <a:lnSpc>
                <a:spcPts val="6000"/>
              </a:lnSpc>
              <a:defRPr sz="6000" baseline="0"/>
            </a:lvl1pPr>
          </a:lstStyle>
          <a:p>
            <a:r>
              <a:rPr lang="fi-FI" dirty="0"/>
              <a:t>Kiitokset tai lopputervehdys</a:t>
            </a:r>
          </a:p>
        </p:txBody>
      </p:sp>
      <p:pic>
        <p:nvPicPr>
          <p:cNvPr id="10" name="Kuva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054" y="980728"/>
            <a:ext cx="1241892" cy="1213408"/>
          </a:xfrm>
          <a:prstGeom prst="rect">
            <a:avLst/>
          </a:prstGeom>
        </p:spPr>
      </p:pic>
      <p:grpSp>
        <p:nvGrpSpPr>
          <p:cNvPr id="18" name="Ryhmitä 17"/>
          <p:cNvGrpSpPr/>
          <p:nvPr userDrawn="1"/>
        </p:nvGrpSpPr>
        <p:grpSpPr>
          <a:xfrm>
            <a:off x="3854069" y="6016933"/>
            <a:ext cx="1315295" cy="276999"/>
            <a:chOff x="6808003" y="6195797"/>
            <a:chExt cx="1315295" cy="276999"/>
          </a:xfrm>
        </p:grpSpPr>
        <p:sp>
          <p:nvSpPr>
            <p:cNvPr id="20" name="Suorakulmio 19"/>
            <p:cNvSpPr/>
            <p:nvPr/>
          </p:nvSpPr>
          <p:spPr>
            <a:xfrm>
              <a:off x="7033709" y="6195797"/>
              <a:ext cx="1089589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@</a:t>
              </a:r>
              <a:r>
                <a:rPr lang="fi-FI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21" name="Kuva 2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003" y="6210516"/>
              <a:ext cx="246380" cy="200660"/>
            </a:xfrm>
            <a:prstGeom prst="rect">
              <a:avLst/>
            </a:prstGeom>
          </p:spPr>
        </p:pic>
      </p:grpSp>
      <p:grpSp>
        <p:nvGrpSpPr>
          <p:cNvPr id="23" name="Ryhmitä 22"/>
          <p:cNvGrpSpPr/>
          <p:nvPr userDrawn="1"/>
        </p:nvGrpSpPr>
        <p:grpSpPr>
          <a:xfrm>
            <a:off x="5838371" y="6009867"/>
            <a:ext cx="1173058" cy="291131"/>
            <a:chOff x="4769692" y="6200278"/>
            <a:chExt cx="1173058" cy="291131"/>
          </a:xfrm>
        </p:grpSpPr>
        <p:sp>
          <p:nvSpPr>
            <p:cNvPr id="24" name="Suorakulmio 23"/>
            <p:cNvSpPr/>
            <p:nvPr userDrawn="1"/>
          </p:nvSpPr>
          <p:spPr>
            <a:xfrm>
              <a:off x="5017486" y="6214410"/>
              <a:ext cx="92526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i-FI" sz="12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MDIfriends</a:t>
              </a:r>
              <a:endParaRPr lang="fi-FI" sz="1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endParaRPr>
            </a:p>
          </p:txBody>
        </p:sp>
        <p:pic>
          <p:nvPicPr>
            <p:cNvPr id="31" name="Kuva 30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9692" y="6200278"/>
              <a:ext cx="236220" cy="236220"/>
            </a:xfrm>
            <a:prstGeom prst="rect">
              <a:avLst/>
            </a:prstGeom>
          </p:spPr>
        </p:pic>
      </p:grpSp>
      <p:grpSp>
        <p:nvGrpSpPr>
          <p:cNvPr id="36" name="Ryhmitä 35"/>
          <p:cNvGrpSpPr/>
          <p:nvPr userDrawn="1"/>
        </p:nvGrpSpPr>
        <p:grpSpPr>
          <a:xfrm>
            <a:off x="7680176" y="6012445"/>
            <a:ext cx="3024336" cy="285974"/>
            <a:chOff x="8741346" y="6250268"/>
            <a:chExt cx="3024336" cy="285974"/>
          </a:xfrm>
        </p:grpSpPr>
        <p:sp>
          <p:nvSpPr>
            <p:cNvPr id="37" name="Suorakulmio 36"/>
            <p:cNvSpPr/>
            <p:nvPr/>
          </p:nvSpPr>
          <p:spPr>
            <a:xfrm>
              <a:off x="8987192" y="6287841"/>
              <a:ext cx="2778490" cy="24840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>
                <a:lnSpc>
                  <a:spcPts val="1200"/>
                </a:lnSpc>
              </a:pPr>
              <a:r>
                <a:rPr lang="fi-FI" sz="12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</a:rPr>
                <a:t>Aluekehittämisen konsulttitoimisto MDI</a:t>
              </a:r>
            </a:p>
          </p:txBody>
        </p:sp>
        <p:pic>
          <p:nvPicPr>
            <p:cNvPr id="38" name="Kuva 37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41346" y="6250268"/>
              <a:ext cx="248920" cy="248920"/>
            </a:xfrm>
            <a:prstGeom prst="rect">
              <a:avLst/>
            </a:prstGeom>
          </p:spPr>
        </p:pic>
      </p:grpSp>
      <p:grpSp>
        <p:nvGrpSpPr>
          <p:cNvPr id="39" name="Ryhmitä 38"/>
          <p:cNvGrpSpPr/>
          <p:nvPr userDrawn="1"/>
        </p:nvGrpSpPr>
        <p:grpSpPr>
          <a:xfrm>
            <a:off x="2352550" y="6001543"/>
            <a:ext cx="863130" cy="307777"/>
            <a:chOff x="3314011" y="6141569"/>
            <a:chExt cx="863130" cy="307777"/>
          </a:xfrm>
        </p:grpSpPr>
        <p:pic>
          <p:nvPicPr>
            <p:cNvPr id="40" name="Kuva 39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14011" y="6172475"/>
              <a:ext cx="246380" cy="248920"/>
            </a:xfrm>
            <a:prstGeom prst="rect">
              <a:avLst/>
            </a:prstGeom>
          </p:spPr>
        </p:pic>
        <p:sp>
          <p:nvSpPr>
            <p:cNvPr id="41" name="Suorakulmio 40"/>
            <p:cNvSpPr/>
            <p:nvPr userDrawn="1"/>
          </p:nvSpPr>
          <p:spPr>
            <a:xfrm>
              <a:off x="3559857" y="6141569"/>
              <a:ext cx="617284" cy="30777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ctr"/>
              <a:r>
                <a:rPr lang="fi-FI" sz="1400" b="1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cs typeface="+mj-cs"/>
                </a:rPr>
                <a:t>mdi.fi</a:t>
              </a:r>
              <a:endParaRPr lang="fi-FI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cs typeface="+mj-cs"/>
              </a:endParaRPr>
            </a:p>
          </p:txBody>
        </p:sp>
      </p:grpSp>
      <p:sp>
        <p:nvSpPr>
          <p:cNvPr id="2" name="Tekstiruutu 1"/>
          <p:cNvSpPr txBox="1"/>
          <p:nvPr userDrawn="1"/>
        </p:nvSpPr>
        <p:spPr bwMode="auto">
          <a:xfrm>
            <a:off x="3410768" y="6311043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0" numCol="1" rtlCol="0" anchor="b" anchorCtr="0" compatLnSpc="1">
            <a:prstTxWarp prst="textNoShape">
              <a:avLst/>
            </a:prstTxWarp>
            <a:noAutofit/>
          </a:bodyPr>
          <a:lstStyle/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0021382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sältö + kuvateks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609600" y="332657"/>
            <a:ext cx="10972800" cy="502639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>
          <a:xfrm>
            <a:off x="609600" y="6356353"/>
            <a:ext cx="2844800" cy="365125"/>
          </a:xfrm>
        </p:spPr>
        <p:txBody>
          <a:bodyPr/>
          <a:lstStyle>
            <a:lvl1pPr>
              <a:defRPr/>
            </a:lvl1pPr>
          </a:lstStyle>
          <a:p>
            <a:fld id="{0D6BA163-6E21-400E-8774-C9F8AD73A1A8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6" name="Kuva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4392" y="6453335"/>
            <a:ext cx="2225761" cy="189639"/>
          </a:xfrm>
          <a:prstGeom prst="rect">
            <a:avLst/>
          </a:prstGeom>
        </p:spPr>
      </p:pic>
      <p:sp>
        <p:nvSpPr>
          <p:cNvPr id="8" name="Tekstin paikkamerkki 7"/>
          <p:cNvSpPr>
            <a:spLocks noGrp="1"/>
          </p:cNvSpPr>
          <p:nvPr>
            <p:ph type="body" sz="quarter" idx="11"/>
          </p:nvPr>
        </p:nvSpPr>
        <p:spPr>
          <a:xfrm>
            <a:off x="609600" y="5589588"/>
            <a:ext cx="10972800" cy="536575"/>
          </a:xfrm>
        </p:spPr>
        <p:txBody>
          <a:bodyPr>
            <a:normAutofit/>
          </a:bodyPr>
          <a:lstStyle>
            <a:lvl1pPr marL="0" indent="0" algn="r">
              <a:buFontTx/>
              <a:buNone/>
              <a:defRPr/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0302661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5" name="Dian numeron paikkamerkki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D8E2449-C233-4477-9BC5-8024BF476E46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674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1E252C-2452-D646-8E4B-DF657B50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1" y="1386297"/>
            <a:ext cx="10627451" cy="4154171"/>
          </a:xfrm>
        </p:spPr>
        <p:txBody>
          <a:bodyPr numCol="3" spcCol="360000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60957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dirty="0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9D748D6F-BC62-F645-A701-F8B55094D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1" y="960002"/>
            <a:ext cx="10627451" cy="426297"/>
          </a:xfrm>
        </p:spPr>
        <p:txBody>
          <a:bodyPr>
            <a:normAutofit/>
          </a:bodyPr>
          <a:lstStyle>
            <a:lvl1pPr>
              <a:defRPr sz="1867"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2357695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269C3B9-1F1C-4A45-A63D-3F11FA118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6572" y="704193"/>
            <a:ext cx="4564117" cy="5472240"/>
          </a:xfrm>
        </p:spPr>
        <p:txBody>
          <a:bodyPr>
            <a:normAutofit/>
          </a:bodyPr>
          <a:lstStyle>
            <a:lvl1pPr>
              <a:defRPr sz="2667" b="0" i="0">
                <a:latin typeface="Trebuchet MS" panose="020B0703020202090204" pitchFamily="34" charset="0"/>
              </a:defRPr>
            </a:lvl1pPr>
            <a:lvl2pPr>
              <a:defRPr sz="2667" b="0" i="0">
                <a:latin typeface="Trebuchet MS" panose="020B0703020202090204" pitchFamily="34" charset="0"/>
              </a:defRPr>
            </a:lvl2pPr>
            <a:lvl3pPr>
              <a:defRPr sz="2667" b="0" i="0">
                <a:latin typeface="Trebuchet MS" panose="020B0703020202090204" pitchFamily="34" charset="0"/>
              </a:defRPr>
            </a:lvl3pPr>
            <a:lvl4pPr>
              <a:defRPr sz="2667" b="0" i="0">
                <a:latin typeface="Trebuchet MS" panose="020B0703020202090204" pitchFamily="34" charset="0"/>
              </a:defRPr>
            </a:lvl4pPr>
            <a:lvl5pPr>
              <a:defRPr sz="2667" b="0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2DA12DA-E593-4043-85DF-1414E1A70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64554" y="704193"/>
            <a:ext cx="4596524" cy="5472240"/>
          </a:xfrm>
        </p:spPr>
        <p:txBody>
          <a:bodyPr>
            <a:normAutofit/>
          </a:bodyPr>
          <a:lstStyle>
            <a:lvl1pPr>
              <a:defRPr sz="2667">
                <a:latin typeface="Trebuchet MS" panose="020B0703020202090204" pitchFamily="34" charset="0"/>
              </a:defRPr>
            </a:lvl1pPr>
            <a:lvl2pPr>
              <a:defRPr sz="2667">
                <a:latin typeface="Trebuchet MS" panose="020B0703020202090204" pitchFamily="34" charset="0"/>
              </a:defRPr>
            </a:lvl2pPr>
            <a:lvl3pPr>
              <a:defRPr sz="2667">
                <a:latin typeface="Trebuchet MS" panose="020B0703020202090204" pitchFamily="34" charset="0"/>
              </a:defRPr>
            </a:lvl3pPr>
            <a:lvl4pPr>
              <a:defRPr sz="2667">
                <a:latin typeface="Trebuchet MS" panose="020B0703020202090204" pitchFamily="34" charset="0"/>
              </a:defRPr>
            </a:lvl4pPr>
            <a:lvl5pPr>
              <a:defRPr sz="2667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20209129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58D05E-5BCB-4018-9C2A-249CAF26E25D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9B9E84-CB3C-4921-927D-5C611D1B31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98540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269C3B9-1F1C-4A45-A63D-3F11FA118D0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6572" y="704193"/>
            <a:ext cx="4564117" cy="5472240"/>
          </a:xfrm>
        </p:spPr>
        <p:txBody>
          <a:bodyPr>
            <a:normAutofit/>
          </a:bodyPr>
          <a:lstStyle>
            <a:lvl1pPr>
              <a:defRPr sz="2667" b="0" i="0">
                <a:latin typeface="Trebuchet MS" panose="020B0703020202090204" pitchFamily="34" charset="0"/>
              </a:defRPr>
            </a:lvl1pPr>
            <a:lvl2pPr>
              <a:defRPr sz="2667" b="0" i="0">
                <a:latin typeface="Trebuchet MS" panose="020B0703020202090204" pitchFamily="34" charset="0"/>
              </a:defRPr>
            </a:lvl2pPr>
            <a:lvl3pPr>
              <a:defRPr sz="2667" b="0" i="0">
                <a:latin typeface="Trebuchet MS" panose="020B0703020202090204" pitchFamily="34" charset="0"/>
              </a:defRPr>
            </a:lvl3pPr>
            <a:lvl4pPr>
              <a:defRPr sz="2667" b="0" i="0">
                <a:latin typeface="Trebuchet MS" panose="020B0703020202090204" pitchFamily="34" charset="0"/>
              </a:defRPr>
            </a:lvl4pPr>
            <a:lvl5pPr>
              <a:defRPr sz="2667" b="0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2DA12DA-E593-4043-85DF-1414E1A70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64553" y="704193"/>
            <a:ext cx="4596524" cy="5472240"/>
          </a:xfrm>
        </p:spPr>
        <p:txBody>
          <a:bodyPr>
            <a:normAutofit/>
          </a:bodyPr>
          <a:lstStyle>
            <a:lvl1pPr>
              <a:defRPr sz="2667">
                <a:latin typeface="Trebuchet MS" panose="020B0703020202090204" pitchFamily="34" charset="0"/>
              </a:defRPr>
            </a:lvl1pPr>
            <a:lvl2pPr>
              <a:defRPr sz="2667">
                <a:latin typeface="Trebuchet MS" panose="020B0703020202090204" pitchFamily="34" charset="0"/>
              </a:defRPr>
            </a:lvl2pPr>
            <a:lvl3pPr>
              <a:defRPr sz="2667">
                <a:latin typeface="Trebuchet MS" panose="020B0703020202090204" pitchFamily="34" charset="0"/>
              </a:defRPr>
            </a:lvl3pPr>
            <a:lvl4pPr>
              <a:defRPr sz="2667">
                <a:latin typeface="Trebuchet MS" panose="020B0703020202090204" pitchFamily="34" charset="0"/>
              </a:defRPr>
            </a:lvl4pPr>
            <a:lvl5pPr>
              <a:defRPr sz="2667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21316045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EF1728-F972-A048-A993-5C130F3511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882693"/>
            <a:ext cx="10515600" cy="230716"/>
          </a:xfrm>
        </p:spPr>
        <p:txBody>
          <a:bodyPr>
            <a:normAutofit/>
          </a:bodyPr>
          <a:lstStyle>
            <a:lvl1pPr>
              <a:defRPr sz="1067">
                <a:solidFill>
                  <a:schemeClr val="tx2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74B7129-51FD-4D43-9550-6E5B228E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999" y="3242119"/>
            <a:ext cx="11041076" cy="2729000"/>
          </a:xfrm>
        </p:spPr>
        <p:txBody>
          <a:bodyPr numCol="3" spcCol="144000">
            <a:normAutofit/>
          </a:bodyPr>
          <a:lstStyle>
            <a:lvl1pPr marL="0" indent="0">
              <a:buNone/>
              <a:defRPr sz="1333">
                <a:latin typeface="+mn-lt"/>
              </a:defRPr>
            </a:lvl1pPr>
          </a:lstStyle>
          <a:p>
            <a:pPr lvl="0"/>
            <a:endParaRPr lang="fi-FI" dirty="0"/>
          </a:p>
        </p:txBody>
      </p:sp>
      <p:sp>
        <p:nvSpPr>
          <p:cNvPr id="8" name="Sisällön paikkamerkki 3">
            <a:extLst>
              <a:ext uri="{FF2B5EF4-FFF2-40B4-BE49-F238E27FC236}">
                <a16:creationId xmlns:a16="http://schemas.microsoft.com/office/drawing/2014/main" id="{4D15E0BE-8B80-B643-B1BE-2C7F4DFADB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2338" y="1911156"/>
            <a:ext cx="4596524" cy="828256"/>
          </a:xfrm>
        </p:spPr>
        <p:txBody>
          <a:bodyPr>
            <a:normAutofit/>
          </a:bodyPr>
          <a:lstStyle>
            <a:lvl1pPr marL="0" indent="0">
              <a:buNone/>
              <a:defRPr sz="1333">
                <a:latin typeface="Trebuchet MS" panose="020B0703020202090204" pitchFamily="34" charset="0"/>
              </a:defRPr>
            </a:lvl1pPr>
            <a:lvl2pPr>
              <a:defRPr sz="2667">
                <a:latin typeface="Trebuchet MS" panose="020B0703020202090204" pitchFamily="34" charset="0"/>
              </a:defRPr>
            </a:lvl2pPr>
            <a:lvl3pPr>
              <a:defRPr sz="2667">
                <a:latin typeface="Trebuchet MS" panose="020B0703020202090204" pitchFamily="34" charset="0"/>
              </a:defRPr>
            </a:lvl3pPr>
            <a:lvl4pPr>
              <a:defRPr sz="2667">
                <a:latin typeface="Trebuchet MS" panose="020B0703020202090204" pitchFamily="34" charset="0"/>
              </a:defRPr>
            </a:lvl4pPr>
            <a:lvl5pPr>
              <a:defRPr sz="2667">
                <a:latin typeface="Trebuchet MS" panose="020B0703020202090204" pitchFamily="34" charset="0"/>
              </a:defRPr>
            </a:lvl5pPr>
          </a:lstStyle>
          <a:p>
            <a:pPr lvl="0"/>
            <a:endParaRPr lang="fi-FI" dirty="0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F8323FFA-A494-B04B-8C91-CF1317E69CED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436937" y="1637382"/>
            <a:ext cx="4211975" cy="282131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fi-FI" sz="1867" b="1" i="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 indent="0">
              <a:buNone/>
            </a:pPr>
            <a:endParaRPr lang="fi-FI" dirty="0"/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62E50318-0C9A-FB4B-8F11-7699A4BD259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312338" y="1637382"/>
            <a:ext cx="4596524" cy="282131"/>
          </a:xfrm>
        </p:spPr>
        <p:txBody>
          <a:bodyPr>
            <a:noAutofit/>
          </a:bodyPr>
          <a:lstStyle>
            <a:lvl1pPr marL="0" indent="0">
              <a:buNone/>
              <a:defRPr sz="1867" b="1">
                <a:solidFill>
                  <a:schemeClr val="tx2"/>
                </a:solidFill>
                <a:latin typeface="+mj-lt"/>
              </a:defRPr>
            </a:lvl1pPr>
            <a:lvl2pPr>
              <a:defRPr sz="2667">
                <a:latin typeface="Trebuchet MS" panose="020B0703020202090204" pitchFamily="34" charset="0"/>
              </a:defRPr>
            </a:lvl2pPr>
            <a:lvl3pPr>
              <a:defRPr sz="2667">
                <a:latin typeface="Trebuchet MS" panose="020B0703020202090204" pitchFamily="34" charset="0"/>
              </a:defRPr>
            </a:lvl3pPr>
            <a:lvl4pPr>
              <a:defRPr sz="2667">
                <a:latin typeface="Trebuchet MS" panose="020B0703020202090204" pitchFamily="34" charset="0"/>
              </a:defRPr>
            </a:lvl4pPr>
            <a:lvl5pPr>
              <a:defRPr sz="2667">
                <a:latin typeface="Trebuchet MS" panose="020B0703020202090204" pitchFamily="34" charset="0"/>
              </a:defRPr>
            </a:lvl5pPr>
          </a:lstStyle>
          <a:p>
            <a:pPr lvl="0"/>
            <a:endParaRPr lang="fi-FI" dirty="0"/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B40DBC2C-EC44-C44E-AB4E-AE038789867F}"/>
              </a:ext>
            </a:extLst>
          </p:cNvPr>
          <p:cNvSpPr/>
          <p:nvPr userDrawn="1"/>
        </p:nvSpPr>
        <p:spPr>
          <a:xfrm>
            <a:off x="1356725" y="1637383"/>
            <a:ext cx="55417" cy="1102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B28CCB7C-56F2-B047-B1E6-429A4DAB2708}"/>
              </a:ext>
            </a:extLst>
          </p:cNvPr>
          <p:cNvSpPr/>
          <p:nvPr userDrawn="1"/>
        </p:nvSpPr>
        <p:spPr>
          <a:xfrm>
            <a:off x="6256921" y="1637383"/>
            <a:ext cx="55417" cy="110202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647B0823-6F80-664A-A959-84E661FE106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436937" y="1911156"/>
            <a:ext cx="4211975" cy="828256"/>
          </a:xfrm>
        </p:spPr>
        <p:txBody>
          <a:bodyPr>
            <a:normAutofit/>
          </a:bodyPr>
          <a:lstStyle>
            <a:lvl1pPr marL="0" indent="0">
              <a:buNone/>
              <a:defRPr sz="1333">
                <a:latin typeface="+mn-lt"/>
              </a:defRPr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8747869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orakulmio 8">
            <a:extLst>
              <a:ext uri="{FF2B5EF4-FFF2-40B4-BE49-F238E27FC236}">
                <a16:creationId xmlns:a16="http://schemas.microsoft.com/office/drawing/2014/main" id="{22730F7C-8366-4547-BEEB-0B1E50110654}"/>
              </a:ext>
            </a:extLst>
          </p:cNvPr>
          <p:cNvSpPr/>
          <p:nvPr userDrawn="1"/>
        </p:nvSpPr>
        <p:spPr>
          <a:xfrm>
            <a:off x="2804161" y="1957918"/>
            <a:ext cx="63683" cy="18224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2" name="Kuvan paikkamerkki 11">
            <a:extLst>
              <a:ext uri="{FF2B5EF4-FFF2-40B4-BE49-F238E27FC236}">
                <a16:creationId xmlns:a16="http://schemas.microsoft.com/office/drawing/2014/main" id="{4CFBF854-D889-B34F-AD78-C4FF3271CE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719667" y="1957919"/>
            <a:ext cx="1828800" cy="1440000"/>
          </a:xfrm>
        </p:spPr>
        <p:txBody>
          <a:bodyPr>
            <a:normAutofit/>
          </a:bodyPr>
          <a:lstStyle>
            <a:lvl1pPr>
              <a:defRPr sz="1867"/>
            </a:lvl1pPr>
          </a:lstStyle>
          <a:p>
            <a:endParaRPr lang="fi-FI" dirty="0"/>
          </a:p>
        </p:txBody>
      </p:sp>
      <p:sp>
        <p:nvSpPr>
          <p:cNvPr id="13" name="Kuvan paikkamerkki 11">
            <a:extLst>
              <a:ext uri="{FF2B5EF4-FFF2-40B4-BE49-F238E27FC236}">
                <a16:creationId xmlns:a16="http://schemas.microsoft.com/office/drawing/2014/main" id="{128CED72-BA2D-A548-9054-8BC362EA99D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19667" y="4034253"/>
            <a:ext cx="1828800" cy="1441064"/>
          </a:xfrm>
        </p:spPr>
        <p:txBody>
          <a:bodyPr>
            <a:normAutofit/>
          </a:bodyPr>
          <a:lstStyle>
            <a:lvl1pPr>
              <a:defRPr sz="1867"/>
            </a:lvl1pPr>
          </a:lstStyle>
          <a:p>
            <a:endParaRPr lang="fi-FI" dirty="0"/>
          </a:p>
        </p:txBody>
      </p:sp>
      <p:sp>
        <p:nvSpPr>
          <p:cNvPr id="14" name="Suorakulmio 13">
            <a:extLst>
              <a:ext uri="{FF2B5EF4-FFF2-40B4-BE49-F238E27FC236}">
                <a16:creationId xmlns:a16="http://schemas.microsoft.com/office/drawing/2014/main" id="{9D5FE4A3-8084-1C42-9CCB-E1BBFC8A0B4D}"/>
              </a:ext>
            </a:extLst>
          </p:cNvPr>
          <p:cNvSpPr/>
          <p:nvPr userDrawn="1"/>
        </p:nvSpPr>
        <p:spPr>
          <a:xfrm>
            <a:off x="2804161" y="4034252"/>
            <a:ext cx="63683" cy="182244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sz="2400"/>
          </a:p>
        </p:txBody>
      </p:sp>
      <p:sp>
        <p:nvSpPr>
          <p:cNvPr id="19" name="Sisällön paikkamerkki 18">
            <a:extLst>
              <a:ext uri="{FF2B5EF4-FFF2-40B4-BE49-F238E27FC236}">
                <a16:creationId xmlns:a16="http://schemas.microsoft.com/office/drawing/2014/main" id="{4A7D5A00-B45D-3E48-9A97-93A55D2EDB4F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20000" y="960001"/>
            <a:ext cx="10619317" cy="766233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  <a:lvl2pPr>
              <a:defRPr sz="1200">
                <a:latin typeface="Trebuchet MS" panose="020B0703020202090204" pitchFamily="34" charset="0"/>
              </a:defRPr>
            </a:lvl2pPr>
            <a:lvl3pPr>
              <a:defRPr sz="1200">
                <a:latin typeface="Trebuchet MS" panose="020B0703020202090204" pitchFamily="34" charset="0"/>
              </a:defRPr>
            </a:lvl3pPr>
            <a:lvl4pPr>
              <a:defRPr sz="1200">
                <a:latin typeface="Trebuchet MS" panose="020B0703020202090204" pitchFamily="34" charset="0"/>
              </a:defRPr>
            </a:lvl4pPr>
            <a:lvl5pPr>
              <a:defRPr sz="1200">
                <a:latin typeface="Trebuchet MS" panose="020B0703020202090204" pitchFamily="34" charset="0"/>
              </a:defRPr>
            </a:lvl5pPr>
          </a:lstStyle>
          <a:p>
            <a:endParaRPr lang="fi-FI" sz="1200" dirty="0">
              <a:solidFill>
                <a:schemeClr val="tx1"/>
              </a:solidFill>
              <a:latin typeface="Trebuchet MS" panose="020B0703020202090204" pitchFamily="34" charset="0"/>
            </a:endParaRPr>
          </a:p>
        </p:txBody>
      </p:sp>
      <p:sp>
        <p:nvSpPr>
          <p:cNvPr id="20" name="Sisällön paikkamerkki 18">
            <a:extLst>
              <a:ext uri="{FF2B5EF4-FFF2-40B4-BE49-F238E27FC236}">
                <a16:creationId xmlns:a16="http://schemas.microsoft.com/office/drawing/2014/main" id="{00D65359-41EB-434A-BB8C-CA5EF123C58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091698" y="1957918"/>
            <a:ext cx="7655868" cy="1822449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+mn-lt"/>
              </a:defRPr>
            </a:lvl1pPr>
            <a:lvl2pPr>
              <a:defRPr sz="1200">
                <a:latin typeface="Trebuchet MS" panose="020B0703020202090204" pitchFamily="34" charset="0"/>
              </a:defRPr>
            </a:lvl2pPr>
            <a:lvl3pPr>
              <a:defRPr sz="1200">
                <a:latin typeface="Trebuchet MS" panose="020B0703020202090204" pitchFamily="34" charset="0"/>
              </a:defRPr>
            </a:lvl3pPr>
            <a:lvl4pPr>
              <a:defRPr sz="1200">
                <a:latin typeface="Trebuchet MS" panose="020B0703020202090204" pitchFamily="34" charset="0"/>
              </a:defRPr>
            </a:lvl4pPr>
            <a:lvl5pPr>
              <a:defRPr sz="1200">
                <a:latin typeface="Trebuchet MS" panose="020B0703020202090204" pitchFamily="34" charset="0"/>
              </a:defRPr>
            </a:lvl5pPr>
          </a:lstStyle>
          <a:p>
            <a:endParaRPr lang="fi-FI" sz="1200" i="1" dirty="0">
              <a:latin typeface="Trebuchet MS" panose="020B0703020202090204" pitchFamily="34" charset="0"/>
            </a:endParaRPr>
          </a:p>
        </p:txBody>
      </p:sp>
      <p:sp>
        <p:nvSpPr>
          <p:cNvPr id="10" name="Sisällön paikkamerkki 18">
            <a:extLst>
              <a:ext uri="{FF2B5EF4-FFF2-40B4-BE49-F238E27FC236}">
                <a16:creationId xmlns:a16="http://schemas.microsoft.com/office/drawing/2014/main" id="{63A80BF9-BB86-C549-9533-E4A998E6E43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091698" y="4034250"/>
            <a:ext cx="7655868" cy="1822449"/>
          </a:xfrm>
        </p:spPr>
        <p:txBody>
          <a:bodyPr>
            <a:noAutofit/>
          </a:bodyPr>
          <a:lstStyle>
            <a:lvl1pPr marL="0" indent="0">
              <a:buNone/>
              <a:defRPr sz="1200">
                <a:latin typeface="Trebuchet MS" panose="020B0703020202090204" pitchFamily="34" charset="0"/>
              </a:defRPr>
            </a:lvl1pPr>
            <a:lvl2pPr>
              <a:defRPr sz="1200">
                <a:latin typeface="Trebuchet MS" panose="020B0703020202090204" pitchFamily="34" charset="0"/>
              </a:defRPr>
            </a:lvl2pPr>
            <a:lvl3pPr>
              <a:defRPr sz="1200">
                <a:latin typeface="Trebuchet MS" panose="020B0703020202090204" pitchFamily="34" charset="0"/>
              </a:defRPr>
            </a:lvl3pPr>
            <a:lvl4pPr>
              <a:defRPr sz="1200">
                <a:latin typeface="Trebuchet MS" panose="020B0703020202090204" pitchFamily="34" charset="0"/>
              </a:defRPr>
            </a:lvl4pPr>
            <a:lvl5pPr>
              <a:defRPr sz="1200">
                <a:latin typeface="Trebuchet MS" panose="020B0703020202090204" pitchFamily="34" charset="0"/>
              </a:defRPr>
            </a:lvl5pPr>
          </a:lstStyle>
          <a:p>
            <a:endParaRPr lang="fi-FI" sz="1200" i="1" dirty="0">
              <a:latin typeface="Trebuchet MS" panose="020B0703020202090204" pitchFamily="34" charset="0"/>
            </a:endParaRP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FA872EB9-9411-5746-BD45-F9FCE049E3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19667" y="3412491"/>
            <a:ext cx="1828800" cy="383116"/>
          </a:xfrm>
        </p:spPr>
        <p:txBody>
          <a:bodyPr>
            <a:noAutofit/>
          </a:bodyPr>
          <a:lstStyle>
            <a:lvl1pPr marL="0" indent="0">
              <a:buNone/>
              <a:defRPr sz="1333" b="1" i="0">
                <a:latin typeface="Trebuchet MS" panose="020B0703020202090204" pitchFamily="34" charset="0"/>
              </a:defRPr>
            </a:lvl1pPr>
            <a:lvl2pPr>
              <a:defRPr sz="1333" b="1" i="0">
                <a:latin typeface="Trebuchet MS" panose="020B0703020202090204" pitchFamily="34" charset="0"/>
              </a:defRPr>
            </a:lvl2pPr>
            <a:lvl3pPr>
              <a:defRPr sz="1333" b="1" i="0">
                <a:latin typeface="Trebuchet MS" panose="020B0703020202090204" pitchFamily="34" charset="0"/>
              </a:defRPr>
            </a:lvl3pPr>
            <a:lvl4pPr>
              <a:defRPr sz="1333" b="1" i="0">
                <a:latin typeface="Trebuchet MS" panose="020B0703020202090204" pitchFamily="34" charset="0"/>
              </a:defRPr>
            </a:lvl4pPr>
            <a:lvl5pPr>
              <a:defRPr sz="1333" b="1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Nimi</a:t>
            </a:r>
          </a:p>
        </p:txBody>
      </p:sp>
      <p:sp>
        <p:nvSpPr>
          <p:cNvPr id="16" name="Tekstin paikkamerkki 2">
            <a:extLst>
              <a:ext uri="{FF2B5EF4-FFF2-40B4-BE49-F238E27FC236}">
                <a16:creationId xmlns:a16="http://schemas.microsoft.com/office/drawing/2014/main" id="{01554916-98F2-4646-ABAB-441292B9900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19667" y="5530851"/>
            <a:ext cx="1828800" cy="383116"/>
          </a:xfrm>
        </p:spPr>
        <p:txBody>
          <a:bodyPr>
            <a:noAutofit/>
          </a:bodyPr>
          <a:lstStyle>
            <a:lvl1pPr marL="0" indent="0">
              <a:buNone/>
              <a:defRPr sz="1333" b="1" i="0">
                <a:latin typeface="Trebuchet MS" panose="020B0703020202090204" pitchFamily="34" charset="0"/>
              </a:defRPr>
            </a:lvl1pPr>
            <a:lvl2pPr>
              <a:defRPr sz="1333" b="1" i="0">
                <a:latin typeface="Trebuchet MS" panose="020B0703020202090204" pitchFamily="34" charset="0"/>
              </a:defRPr>
            </a:lvl2pPr>
            <a:lvl3pPr>
              <a:defRPr sz="1333" b="1" i="0">
                <a:latin typeface="Trebuchet MS" panose="020B0703020202090204" pitchFamily="34" charset="0"/>
              </a:defRPr>
            </a:lvl3pPr>
            <a:lvl4pPr>
              <a:defRPr sz="1333" b="1" i="0">
                <a:latin typeface="Trebuchet MS" panose="020B0703020202090204" pitchFamily="34" charset="0"/>
              </a:defRPr>
            </a:lvl4pPr>
            <a:lvl5pPr>
              <a:defRPr sz="1333" b="1" i="0">
                <a:latin typeface="Trebuchet MS" panose="020B0703020202090204" pitchFamily="34" charset="0"/>
              </a:defRPr>
            </a:lvl5pPr>
          </a:lstStyle>
          <a:p>
            <a:pPr lvl="0"/>
            <a:r>
              <a:rPr lang="fi-FI" dirty="0"/>
              <a:t>Nimi</a:t>
            </a:r>
          </a:p>
        </p:txBody>
      </p:sp>
    </p:spTree>
    <p:extLst>
      <p:ext uri="{BB962C8B-B14F-4D97-AF65-F5344CB8AC3E}">
        <p14:creationId xmlns:p14="http://schemas.microsoft.com/office/powerpoint/2010/main" val="53329568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1E252C-2452-D646-8E4B-DF657B50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1386297"/>
            <a:ext cx="10627451" cy="4154171"/>
          </a:xfrm>
        </p:spPr>
        <p:txBody>
          <a:bodyPr numCol="3" spcCol="360000"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dirty="0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9D748D6F-BC62-F645-A701-F8B55094D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960001"/>
            <a:ext cx="10627451" cy="426297"/>
          </a:xfrm>
        </p:spPr>
        <p:txBody>
          <a:bodyPr>
            <a:normAutofit/>
          </a:bodyPr>
          <a:lstStyle>
            <a:lvl1pPr>
              <a:defRPr sz="1867"/>
            </a:lvl1pPr>
          </a:lstStyle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2990143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01E252C-2452-D646-8E4B-DF657B506A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0000" y="960001"/>
            <a:ext cx="10515600" cy="564303"/>
          </a:xfrm>
        </p:spPr>
        <p:txBody>
          <a:bodyPr>
            <a:noAutofit/>
          </a:bodyPr>
          <a:lstStyle>
            <a:lvl1pPr marL="0" indent="0">
              <a:buNone/>
              <a:defRPr sz="1200">
                <a:solidFill>
                  <a:schemeClr val="tx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E3AAB9B-082C-E749-A40E-62B54872D1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0001" y="1951568"/>
            <a:ext cx="3405716" cy="5173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5417BD08-84F3-AA4B-81A0-2AC02BDED3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307750" y="1951568"/>
            <a:ext cx="1401233" cy="517313"/>
          </a:xfrm>
        </p:spPr>
        <p:txBody>
          <a:bodyPr/>
          <a:lstStyle>
            <a:lvl1pPr marL="0" indent="0">
              <a:buNone/>
              <a:defRPr b="0"/>
            </a:lvl1pPr>
          </a:lstStyle>
          <a:p>
            <a:pPr lvl="0"/>
            <a:endParaRPr lang="fi-FI" dirty="0"/>
          </a:p>
        </p:txBody>
      </p:sp>
      <p:sp>
        <p:nvSpPr>
          <p:cNvPr id="9" name="Tekstin paikkamerkki 8">
            <a:extLst>
              <a:ext uri="{FF2B5EF4-FFF2-40B4-BE49-F238E27FC236}">
                <a16:creationId xmlns:a16="http://schemas.microsoft.com/office/drawing/2014/main" id="{5753153B-A32D-EA41-ACAB-4835C64A1B6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20000" y="2865968"/>
            <a:ext cx="3420533" cy="7916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  <p:sp>
        <p:nvSpPr>
          <p:cNvPr id="11" name="Tekstin paikkamerkki 10">
            <a:extLst>
              <a:ext uri="{FF2B5EF4-FFF2-40B4-BE49-F238E27FC236}">
                <a16:creationId xmlns:a16="http://schemas.microsoft.com/office/drawing/2014/main" id="{499364D9-01B0-8F4C-A583-6D579D259B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307750" y="2865968"/>
            <a:ext cx="1401233" cy="79163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  <p:sp>
        <p:nvSpPr>
          <p:cNvPr id="13" name="Tekstin paikkamerkki 12">
            <a:extLst>
              <a:ext uri="{FF2B5EF4-FFF2-40B4-BE49-F238E27FC236}">
                <a16:creationId xmlns:a16="http://schemas.microsoft.com/office/drawing/2014/main" id="{628E4ECC-A2B3-EA4A-AF15-12A676D144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0000" y="4144434"/>
            <a:ext cx="9612720" cy="170815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501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image" Target="../media/image10.(null)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image" Target="../media/image10.(null)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image" Target="../media/image9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image" Target="../media/image10.(null)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38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image" Target="../media/image10.(null)"/><Relationship Id="rId5" Type="http://schemas.openxmlformats.org/officeDocument/2006/relationships/slideLayout" Target="../slideLayouts/slideLayout58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57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theme" Target="../theme/theme7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97.xml"/><Relationship Id="rId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96.xml"/><Relationship Id="rId1" Type="http://schemas.openxmlformats.org/officeDocument/2006/relationships/slideLayout" Target="../slideLayouts/slideLayout95.xml"/><Relationship Id="rId6" Type="http://schemas.openxmlformats.org/officeDocument/2006/relationships/slideLayout" Target="../slideLayouts/slideLayout100.xml"/><Relationship Id="rId11" Type="http://schemas.openxmlformats.org/officeDocument/2006/relationships/image" Target="../media/image10.(null)"/><Relationship Id="rId5" Type="http://schemas.openxmlformats.org/officeDocument/2006/relationships/slideLayout" Target="../slideLayouts/slideLayout99.xml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98.xml"/><Relationship Id="rId9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perustyylejä </a:t>
            </a:r>
            <a:r>
              <a:rPr lang="fi-FI" dirty="0" err="1"/>
              <a:t>osoitt</a:t>
            </a:r>
            <a:r>
              <a:rPr lang="fi-FI" dirty="0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tekstin perustyylejä osoittamalla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F9F1BB8-D12E-49AA-9F68-6D499089B049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624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</p:sldLayoutIdLst>
  <p:hf sldNum="0" hdr="0" ftr="0" dt="0"/>
  <p:txStyles>
    <p:titleStyle>
      <a:lvl1pPr algn="ctr" defTabSz="457189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9E131C"/>
          </a:solidFill>
          <a:latin typeface="+mj-lt"/>
          <a:ea typeface="ＭＳ Ｐゴシック" pitchFamily="34" charset="-128"/>
          <a:cs typeface="+mj-cs"/>
        </a:defRPr>
      </a:lvl1pPr>
      <a:lvl2pPr algn="ctr" defTabSz="45718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2pPr>
      <a:lvl3pPr algn="ctr" defTabSz="45718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3pPr>
      <a:lvl4pPr algn="ctr" defTabSz="45718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4pPr>
      <a:lvl5pPr algn="ctr" defTabSz="45718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5pPr>
      <a:lvl6pPr marL="457189" algn="ctr" defTabSz="45718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6pPr>
      <a:lvl7pPr marL="914377" algn="ctr" defTabSz="45718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7pPr>
      <a:lvl8pPr marL="1371566" algn="ctr" defTabSz="45718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8pPr>
      <a:lvl9pPr marL="1828754" algn="ctr" defTabSz="45718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891" indent="-342891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32" indent="-28574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2971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349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72141BE6-102C-5E41-A716-5BE3948323A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467" y="4749841"/>
            <a:ext cx="4471868" cy="4383691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2BED26E-FC13-B14A-AB37-1AE60F68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6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05A61CC-33C7-BA41-AA8F-476574CD5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6"/>
            <a:ext cx="10515600" cy="3983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3BA681D-0CC8-AF4D-B408-7999E86FB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5810253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CD5E6-3FAF-FB4C-9E26-6941263699EB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4B76E3A-97A8-3D46-AFAC-90B5FF9C8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5810253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97B182B-8C70-BD47-A368-0D25B52CB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5810253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E6ED3-B855-AF4E-8B10-586562F25CA4}" type="slidenum">
              <a:rPr lang="fi-FI" smtClean="0"/>
              <a:t>‹#›</a:t>
            </a:fld>
            <a:endParaRPr lang="fi-FI"/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7C3179F9-ADEC-D74E-88EB-87D0B69E2DAB}"/>
              </a:ext>
            </a:extLst>
          </p:cNvPr>
          <p:cNvGrpSpPr/>
          <p:nvPr userDrawn="1"/>
        </p:nvGrpSpPr>
        <p:grpSpPr>
          <a:xfrm>
            <a:off x="325120" y="6260280"/>
            <a:ext cx="11541760" cy="337117"/>
            <a:chOff x="243840" y="4806719"/>
            <a:chExt cx="8656320" cy="252838"/>
          </a:xfrm>
        </p:grpSpPr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5E2466AB-FFE7-9443-9515-3FC7A7945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0962" y="4806719"/>
              <a:ext cx="642076" cy="252838"/>
            </a:xfrm>
            <a:prstGeom prst="rect">
              <a:avLst/>
            </a:prstGeom>
          </p:spPr>
        </p:pic>
        <p:cxnSp>
          <p:nvCxnSpPr>
            <p:cNvPr id="12" name="Suora yhdysviiva 11">
              <a:extLst>
                <a:ext uri="{FF2B5EF4-FFF2-40B4-BE49-F238E27FC236}">
                  <a16:creationId xmlns:a16="http://schemas.microsoft.com/office/drawing/2014/main" id="{DD3F26FD-704E-3B49-A455-C1FFFDEC51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43840" y="4933138"/>
              <a:ext cx="3870960" cy="0"/>
            </a:xfrm>
            <a:prstGeom prst="line">
              <a:avLst/>
            </a:prstGeom>
            <a:ln w="2540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uora yhdysviiva 12">
              <a:extLst>
                <a:ext uri="{FF2B5EF4-FFF2-40B4-BE49-F238E27FC236}">
                  <a16:creationId xmlns:a16="http://schemas.microsoft.com/office/drawing/2014/main" id="{6A27834D-F54C-D249-B269-8BB4C47A00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29200" y="4933138"/>
              <a:ext cx="3870960" cy="0"/>
            </a:xfrm>
            <a:prstGeom prst="line">
              <a:avLst/>
            </a:prstGeom>
            <a:ln w="2540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47059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8" r:id="rId9"/>
    <p:sldLayoutId id="2147483689" r:id="rId10"/>
    <p:sldLayoutId id="2147483791" r:id="rId11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72141BE6-102C-5E41-A716-5BE3948323A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467" y="4749841"/>
            <a:ext cx="4471868" cy="4383691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2BED26E-FC13-B14A-AB37-1AE60F68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6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05A61CC-33C7-BA41-AA8F-476574CD5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6"/>
            <a:ext cx="10515600" cy="3983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3BA681D-0CC8-AF4D-B408-7999E86FB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5810253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CD5E6-3FAF-FB4C-9E26-6941263699EB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4B76E3A-97A8-3D46-AFAC-90B5FF9C8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5810253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97B182B-8C70-BD47-A368-0D25B52CB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5810253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E6ED3-B855-AF4E-8B10-586562F25CA4}" type="slidenum">
              <a:rPr lang="fi-FI" smtClean="0"/>
              <a:t>‹#›</a:t>
            </a:fld>
            <a:endParaRPr lang="fi-FI"/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7C3179F9-ADEC-D74E-88EB-87D0B69E2DAB}"/>
              </a:ext>
            </a:extLst>
          </p:cNvPr>
          <p:cNvGrpSpPr/>
          <p:nvPr userDrawn="1"/>
        </p:nvGrpSpPr>
        <p:grpSpPr>
          <a:xfrm>
            <a:off x="325120" y="6260280"/>
            <a:ext cx="11541760" cy="337117"/>
            <a:chOff x="243840" y="4806719"/>
            <a:chExt cx="8656320" cy="252838"/>
          </a:xfrm>
        </p:grpSpPr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5E2466AB-FFE7-9443-9515-3FC7A7945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0962" y="4806719"/>
              <a:ext cx="642076" cy="252838"/>
            </a:xfrm>
            <a:prstGeom prst="rect">
              <a:avLst/>
            </a:prstGeom>
          </p:spPr>
        </p:pic>
        <p:cxnSp>
          <p:nvCxnSpPr>
            <p:cNvPr id="12" name="Suora yhdysviiva 11">
              <a:extLst>
                <a:ext uri="{FF2B5EF4-FFF2-40B4-BE49-F238E27FC236}">
                  <a16:creationId xmlns:a16="http://schemas.microsoft.com/office/drawing/2014/main" id="{DD3F26FD-704E-3B49-A455-C1FFFDEC51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43840" y="4933138"/>
              <a:ext cx="3870960" cy="0"/>
            </a:xfrm>
            <a:prstGeom prst="line">
              <a:avLst/>
            </a:prstGeom>
            <a:ln w="2540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uora yhdysviiva 12">
              <a:extLst>
                <a:ext uri="{FF2B5EF4-FFF2-40B4-BE49-F238E27FC236}">
                  <a16:creationId xmlns:a16="http://schemas.microsoft.com/office/drawing/2014/main" id="{6A27834D-F54C-D249-B269-8BB4C47A00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29200" y="4933138"/>
              <a:ext cx="3870960" cy="0"/>
            </a:xfrm>
            <a:prstGeom prst="line">
              <a:avLst/>
            </a:prstGeom>
            <a:ln w="2540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10413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90" r:id="rId12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72141BE6-102C-5E41-A716-5BE3948323A8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467" y="4749840"/>
            <a:ext cx="4471868" cy="4383691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2BED26E-FC13-B14A-AB37-1AE60F68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05A61CC-33C7-BA41-AA8F-476574CD5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3983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3BA681D-0CC8-AF4D-B408-7999E86FB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58102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CD5E6-3FAF-FB4C-9E26-6941263699EB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4B76E3A-97A8-3D46-AFAC-90B5FF9C8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58102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97B182B-8C70-BD47-A368-0D25B52CB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58102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E6ED3-B855-AF4E-8B10-586562F25CA4}" type="slidenum">
              <a:rPr lang="fi-FI" smtClean="0"/>
              <a:t>‹#›</a:t>
            </a:fld>
            <a:endParaRPr lang="fi-FI"/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7C3179F9-ADEC-D74E-88EB-87D0B69E2DAB}"/>
              </a:ext>
            </a:extLst>
          </p:cNvPr>
          <p:cNvGrpSpPr/>
          <p:nvPr userDrawn="1"/>
        </p:nvGrpSpPr>
        <p:grpSpPr>
          <a:xfrm>
            <a:off x="325120" y="6260279"/>
            <a:ext cx="11541760" cy="337117"/>
            <a:chOff x="243840" y="4806719"/>
            <a:chExt cx="8656320" cy="252838"/>
          </a:xfrm>
        </p:grpSpPr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5E2466AB-FFE7-9443-9515-3FC7A7945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0962" y="4806719"/>
              <a:ext cx="642076" cy="252838"/>
            </a:xfrm>
            <a:prstGeom prst="rect">
              <a:avLst/>
            </a:prstGeom>
          </p:spPr>
        </p:pic>
        <p:cxnSp>
          <p:nvCxnSpPr>
            <p:cNvPr id="12" name="Suora yhdysviiva 11">
              <a:extLst>
                <a:ext uri="{FF2B5EF4-FFF2-40B4-BE49-F238E27FC236}">
                  <a16:creationId xmlns:a16="http://schemas.microsoft.com/office/drawing/2014/main" id="{DD3F26FD-704E-3B49-A455-C1FFFDEC51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43840" y="4933138"/>
              <a:ext cx="3870960" cy="0"/>
            </a:xfrm>
            <a:prstGeom prst="line">
              <a:avLst/>
            </a:prstGeom>
            <a:ln w="2540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uora yhdysviiva 12">
              <a:extLst>
                <a:ext uri="{FF2B5EF4-FFF2-40B4-BE49-F238E27FC236}">
                  <a16:creationId xmlns:a16="http://schemas.microsoft.com/office/drawing/2014/main" id="{6A27834D-F54C-D249-B269-8BB4C47A00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29200" y="4933138"/>
              <a:ext cx="3870960" cy="0"/>
            </a:xfrm>
            <a:prstGeom prst="line">
              <a:avLst/>
            </a:prstGeom>
            <a:ln w="2540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6081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B03CB207-5DB1-464E-9E80-544EA446B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C6263F5-D344-4E5A-BCFF-01446CF02C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08A1EE7B-645A-4502-9611-323FFFC2BF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E41E47-2288-405F-8570-A13F9BABA0B4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3D51E9E-02B0-407E-A8F1-DC30010DA7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629972C-3350-4BE1-AD3A-E31675266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3DB16-109B-49E5-95A3-934222DCFDC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68032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72141BE6-102C-5E41-A716-5BE3948323A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467" y="4749841"/>
            <a:ext cx="4471868" cy="4383691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2BED26E-FC13-B14A-AB37-1AE60F68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8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05A61CC-33C7-BA41-AA8F-476574CD5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7"/>
            <a:ext cx="10515600" cy="3983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3BA681D-0CC8-AF4D-B408-7999E86FB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5810254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CD5E6-3FAF-FB4C-9E26-6941263699EB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4B76E3A-97A8-3D46-AFAC-90B5FF9C8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5810254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97B182B-8C70-BD47-A368-0D25B52CB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5810254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E6ED3-B855-AF4E-8B10-586562F25CA4}" type="slidenum">
              <a:rPr lang="fi-FI" smtClean="0"/>
              <a:t>‹#›</a:t>
            </a:fld>
            <a:endParaRPr lang="fi-FI"/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7C3179F9-ADEC-D74E-88EB-87D0B69E2DAB}"/>
              </a:ext>
            </a:extLst>
          </p:cNvPr>
          <p:cNvGrpSpPr/>
          <p:nvPr userDrawn="1"/>
        </p:nvGrpSpPr>
        <p:grpSpPr>
          <a:xfrm>
            <a:off x="325120" y="6260280"/>
            <a:ext cx="11541760" cy="337117"/>
            <a:chOff x="243840" y="4806719"/>
            <a:chExt cx="8656320" cy="252838"/>
          </a:xfrm>
        </p:grpSpPr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5E2466AB-FFE7-9443-9515-3FC7A7945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0962" y="4806719"/>
              <a:ext cx="642076" cy="252838"/>
            </a:xfrm>
            <a:prstGeom prst="rect">
              <a:avLst/>
            </a:prstGeom>
          </p:spPr>
        </p:pic>
        <p:cxnSp>
          <p:nvCxnSpPr>
            <p:cNvPr id="12" name="Suora yhdysviiva 11">
              <a:extLst>
                <a:ext uri="{FF2B5EF4-FFF2-40B4-BE49-F238E27FC236}">
                  <a16:creationId xmlns:a16="http://schemas.microsoft.com/office/drawing/2014/main" id="{DD3F26FD-704E-3B49-A455-C1FFFDEC51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43840" y="4933138"/>
              <a:ext cx="3870960" cy="0"/>
            </a:xfrm>
            <a:prstGeom prst="line">
              <a:avLst/>
            </a:prstGeom>
            <a:ln w="2540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uora yhdysviiva 12">
              <a:extLst>
                <a:ext uri="{FF2B5EF4-FFF2-40B4-BE49-F238E27FC236}">
                  <a16:creationId xmlns:a16="http://schemas.microsoft.com/office/drawing/2014/main" id="{6A27834D-F54C-D249-B269-8BB4C47A00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29200" y="4933138"/>
              <a:ext cx="3870960" cy="0"/>
            </a:xfrm>
            <a:prstGeom prst="line">
              <a:avLst/>
            </a:prstGeom>
            <a:ln w="2540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260266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</p:sldLayoutIdLst>
  <p:txStyles>
    <p:titleStyle>
      <a:lvl1pPr algn="l" defTabSz="121911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776" indent="-304776" algn="l" defTabSz="121911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914332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523887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133440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742994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352548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104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658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212" indent="-304776" algn="l" defTabSz="121911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5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1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64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18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772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327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880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435" algn="l" defTabSz="12191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9866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  <p:sldLayoutId id="2147483762" r:id="rId17"/>
    <p:sldLayoutId id="2147483763" r:id="rId18"/>
    <p:sldLayoutId id="2147483764" r:id="rId19"/>
    <p:sldLayoutId id="2147483765" r:id="rId20"/>
    <p:sldLayoutId id="2147483766" r:id="rId21"/>
    <p:sldLayoutId id="2147483767" r:id="rId22"/>
    <p:sldLayoutId id="2147483768" r:id="rId23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Otsikon paikkamerkki 1"/>
          <p:cNvSpPr>
            <a:spLocks noGrp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perustyylejä </a:t>
            </a:r>
            <a:r>
              <a:rPr lang="fi-FI" dirty="0" err="1"/>
              <a:t>osoitt</a:t>
            </a:r>
            <a:r>
              <a:rPr lang="fi-FI" dirty="0"/>
              <a:t>.</a:t>
            </a:r>
          </a:p>
        </p:txBody>
      </p:sp>
      <p:sp>
        <p:nvSpPr>
          <p:cNvPr id="1027" name="Tekstin paikkamerkki 2"/>
          <p:cNvSpPr>
            <a:spLocks noGrp="1"/>
          </p:cNvSpPr>
          <p:nvPr>
            <p:ph type="body" idx="1"/>
          </p:nvPr>
        </p:nvSpPr>
        <p:spPr bwMode="auto">
          <a:xfrm>
            <a:off x="609600" y="1600202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 dirty="0"/>
              <a:t>Muokkaa tekstin perustyylejä osoittamalla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F9F1BB8-D12E-49AA-9F68-6D499089B049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1587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</p:sldLayoutIdLst>
  <p:hf sldNum="0" hdr="0" ftr="0" dt="0"/>
  <p:txStyles>
    <p:titleStyle>
      <a:lvl1pPr algn="ctr" defTabSz="457189" rtl="0" eaLnBrk="1" fontAlgn="base" hangingPunct="1">
        <a:spcBef>
          <a:spcPct val="0"/>
        </a:spcBef>
        <a:spcAft>
          <a:spcPct val="0"/>
        </a:spcAft>
        <a:defRPr sz="3600" b="1" kern="1200">
          <a:solidFill>
            <a:srgbClr val="9E131C"/>
          </a:solidFill>
          <a:latin typeface="+mj-lt"/>
          <a:ea typeface="ＭＳ Ｐゴシック" pitchFamily="34" charset="-128"/>
          <a:cs typeface="+mj-cs"/>
        </a:defRPr>
      </a:lvl1pPr>
      <a:lvl2pPr algn="ctr" defTabSz="45718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2pPr>
      <a:lvl3pPr algn="ctr" defTabSz="45718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3pPr>
      <a:lvl4pPr algn="ctr" defTabSz="45718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4pPr>
      <a:lvl5pPr algn="ctr" defTabSz="45718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5pPr>
      <a:lvl6pPr marL="457189" algn="ctr" defTabSz="45718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6pPr>
      <a:lvl7pPr marL="914377" algn="ctr" defTabSz="45718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7pPr>
      <a:lvl8pPr marL="1371566" algn="ctr" defTabSz="45718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8pPr>
      <a:lvl9pPr marL="1828754" algn="ctr" defTabSz="457189" rtl="0" eaLnBrk="1" fontAlgn="base" hangingPunct="1">
        <a:spcBef>
          <a:spcPct val="0"/>
        </a:spcBef>
        <a:spcAft>
          <a:spcPct val="0"/>
        </a:spcAft>
        <a:defRPr sz="3600">
          <a:solidFill>
            <a:srgbClr val="9E131C"/>
          </a:solidFill>
          <a:latin typeface="Calibri" pitchFamily="34" charset="0"/>
          <a:ea typeface="ＭＳ Ｐゴシック" pitchFamily="34" charset="-128"/>
        </a:defRPr>
      </a:lvl9pPr>
    </p:titleStyle>
    <p:bodyStyle>
      <a:lvl1pPr marL="342891" indent="-342891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1pPr>
      <a:lvl2pPr marL="742932" indent="-28574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2pPr>
      <a:lvl3pPr marL="1142971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3pPr>
      <a:lvl4pPr marL="1600160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4pPr>
      <a:lvl5pPr marL="2057349" indent="-228594" algn="l" defTabSz="457189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pitchFamily="34" charset="-128"/>
          <a:cs typeface="+mn-cs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Kuva 9">
            <a:extLst>
              <a:ext uri="{FF2B5EF4-FFF2-40B4-BE49-F238E27FC236}">
                <a16:creationId xmlns:a16="http://schemas.microsoft.com/office/drawing/2014/main" id="{72141BE6-102C-5E41-A716-5BE3948323A8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467" y="4749840"/>
            <a:ext cx="4471868" cy="4383691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02BED26E-FC13-B14A-AB37-1AE60F689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05A61CC-33C7-BA41-AA8F-476574CD52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3983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3BA681D-0CC8-AF4D-B408-7999E86FBF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58102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CD5E6-3FAF-FB4C-9E26-6941263699EB}" type="datetimeFigureOut">
              <a:rPr lang="fi-FI" smtClean="0"/>
              <a:t>28.9.2020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4B76E3A-97A8-3D46-AFAC-90B5FF9C81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58102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97B182B-8C70-BD47-A368-0D25B52CB9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58102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3E6ED3-B855-AF4E-8B10-586562F25CA4}" type="slidenum">
              <a:rPr lang="fi-FI" smtClean="0"/>
              <a:t>‹#›</a:t>
            </a:fld>
            <a:endParaRPr lang="fi-FI"/>
          </a:p>
        </p:txBody>
      </p:sp>
      <p:grpSp>
        <p:nvGrpSpPr>
          <p:cNvPr id="14" name="Ryhmä 13">
            <a:extLst>
              <a:ext uri="{FF2B5EF4-FFF2-40B4-BE49-F238E27FC236}">
                <a16:creationId xmlns:a16="http://schemas.microsoft.com/office/drawing/2014/main" id="{7C3179F9-ADEC-D74E-88EB-87D0B69E2DAB}"/>
              </a:ext>
            </a:extLst>
          </p:cNvPr>
          <p:cNvGrpSpPr/>
          <p:nvPr userDrawn="1"/>
        </p:nvGrpSpPr>
        <p:grpSpPr>
          <a:xfrm>
            <a:off x="325120" y="6260279"/>
            <a:ext cx="11541760" cy="337117"/>
            <a:chOff x="243840" y="4806719"/>
            <a:chExt cx="8656320" cy="252838"/>
          </a:xfrm>
        </p:grpSpPr>
        <p:pic>
          <p:nvPicPr>
            <p:cNvPr id="9" name="Kuva 8">
              <a:extLst>
                <a:ext uri="{FF2B5EF4-FFF2-40B4-BE49-F238E27FC236}">
                  <a16:creationId xmlns:a16="http://schemas.microsoft.com/office/drawing/2014/main" id="{5E2466AB-FFE7-9443-9515-3FC7A794534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50962" y="4806719"/>
              <a:ext cx="642076" cy="252838"/>
            </a:xfrm>
            <a:prstGeom prst="rect">
              <a:avLst/>
            </a:prstGeom>
          </p:spPr>
        </p:pic>
        <p:cxnSp>
          <p:nvCxnSpPr>
            <p:cNvPr id="12" name="Suora yhdysviiva 11">
              <a:extLst>
                <a:ext uri="{FF2B5EF4-FFF2-40B4-BE49-F238E27FC236}">
                  <a16:creationId xmlns:a16="http://schemas.microsoft.com/office/drawing/2014/main" id="{DD3F26FD-704E-3B49-A455-C1FFFDEC514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43840" y="4933138"/>
              <a:ext cx="3870960" cy="0"/>
            </a:xfrm>
            <a:prstGeom prst="line">
              <a:avLst/>
            </a:prstGeom>
            <a:ln w="2540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uora yhdysviiva 12">
              <a:extLst>
                <a:ext uri="{FF2B5EF4-FFF2-40B4-BE49-F238E27FC236}">
                  <a16:creationId xmlns:a16="http://schemas.microsoft.com/office/drawing/2014/main" id="{6A27834D-F54C-D249-B269-8BB4C47A003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029200" y="4933138"/>
              <a:ext cx="3870960" cy="0"/>
            </a:xfrm>
            <a:prstGeom prst="line">
              <a:avLst/>
            </a:prstGeom>
            <a:ln w="25400" cap="rnd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37351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1333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5.xml"/><Relationship Id="rId6" Type="http://schemas.microsoft.com/office/2007/relationships/hdphoto" Target="../media/hdphoto3.wdp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6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mdi.screen.io/pohjoisk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7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5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di.screen.io/pohjoisk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3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mdi.screen.io/pohjois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5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9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3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mailto:timo.aro@mdi.fi" TargetMode="Externa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41.png"/><Relationship Id="rId7" Type="http://schemas.openxmlformats.org/officeDocument/2006/relationships/image" Target="../media/image4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366821A0-C7C5-49AC-979D-DAD3CE6254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" y="193216"/>
            <a:ext cx="11785804" cy="5935288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F96D297F-57D2-46E8-97AA-E91D5B625D84}"/>
              </a:ext>
            </a:extLst>
          </p:cNvPr>
          <p:cNvSpPr txBox="1"/>
          <p:nvPr/>
        </p:nvSpPr>
        <p:spPr>
          <a:xfrm>
            <a:off x="521110" y="1811383"/>
            <a:ext cx="5574890" cy="21799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191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rial Black" panose="020B0A04020102020204" pitchFamily="34" charset="0"/>
              </a:rPr>
              <a:t>POHJOIS-KARJALAN JA JOENSUUN SEUDUN</a:t>
            </a:r>
          </a:p>
          <a:p>
            <a:pPr marL="0" marR="0" lvl="0" indent="0" algn="ctr" defTabSz="457191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75000"/>
                    <a:lumOff val="25000"/>
                  </a:srgbClr>
                </a:solidFill>
                <a:effectLst/>
                <a:uLnTx/>
                <a:uFillTx/>
                <a:latin typeface="Avenir Next Heavy" panose="020B0503020202020204" pitchFamily="34" charset="0"/>
                <a:ea typeface="+mn-ea"/>
                <a:cs typeface="+mn-cs"/>
              </a:rPr>
              <a:t>positio kovan elinvoiman tunnusluvuilla alueiden välisessä kilpailussa</a:t>
            </a:r>
            <a:endParaRPr kumimoji="0" lang="fi-FI" sz="2800" b="1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  <a:latin typeface="Avenir Next Heavy" panose="020B0503020202020204" pitchFamily="34" charset="0"/>
              <a:ea typeface="ＭＳ Ｐゴシック" pitchFamily="34" charset="-128"/>
              <a:cs typeface="+mn-cs"/>
            </a:endParaRPr>
          </a:p>
        </p:txBody>
      </p:sp>
      <p:sp>
        <p:nvSpPr>
          <p:cNvPr id="11" name="Suorakulmio 10">
            <a:extLst>
              <a:ext uri="{FF2B5EF4-FFF2-40B4-BE49-F238E27FC236}">
                <a16:creationId xmlns:a16="http://schemas.microsoft.com/office/drawing/2014/main" id="{4016D728-50B2-40CA-86BF-F2AEDA5876C8}"/>
              </a:ext>
            </a:extLst>
          </p:cNvPr>
          <p:cNvSpPr/>
          <p:nvPr/>
        </p:nvSpPr>
        <p:spPr>
          <a:xfrm>
            <a:off x="1524183" y="4722764"/>
            <a:ext cx="36113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VTT, johtava asiantuntija Timo Aro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@</a:t>
            </a:r>
            <a:r>
              <a:rPr kumimoji="0" lang="fi-FI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timoaro</a:t>
            </a: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400" kern="0" dirty="0">
                <a:solidFill>
                  <a:srgbClr val="000000"/>
                </a:solidFill>
                <a:latin typeface="Trebuchet MS" panose="020B0603020202020204"/>
              </a:rPr>
              <a:t>28</a:t>
            </a: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.9.2020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Aluekehittämisen konsulttitoimisto MDI</a:t>
            </a:r>
            <a:endParaRPr kumimoji="0" lang="fi-FI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101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>
            <a:extLst>
              <a:ext uri="{FF2B5EF4-FFF2-40B4-BE49-F238E27FC236}">
                <a16:creationId xmlns:a16="http://schemas.microsoft.com/office/drawing/2014/main" id="{DB64646E-B8A9-434C-A439-1A4CD6039C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5561" y="2888403"/>
            <a:ext cx="5205543" cy="426297"/>
          </a:xfrm>
        </p:spPr>
        <p:txBody>
          <a:bodyPr>
            <a:noAutofit/>
          </a:bodyPr>
          <a:lstStyle/>
          <a:p>
            <a:pPr algn="ctr"/>
            <a:br>
              <a:rPr lang="fi-FI" sz="3200" dirty="0">
                <a:latin typeface="Trebuchet MS" panose="020B0603020202020204" pitchFamily="34" charset="0"/>
              </a:rPr>
            </a:br>
            <a:r>
              <a:rPr lang="fi-FI" sz="3200" dirty="0">
                <a:latin typeface="Trebuchet MS" panose="020B0603020202020204" pitchFamily="34" charset="0"/>
              </a:rPr>
              <a:t>TÄÄLLÄ ASUU</a:t>
            </a:r>
            <a:br>
              <a:rPr lang="fi-FI" sz="3600" dirty="0">
                <a:latin typeface="Trebuchet MS" panose="020B0603020202020204" pitchFamily="34" charset="0"/>
              </a:rPr>
            </a:br>
            <a:r>
              <a:rPr lang="fi-FI" sz="3600" dirty="0">
                <a:latin typeface="Trebuchet MS" panose="020B0603020202020204" pitchFamily="34" charset="0"/>
              </a:rPr>
              <a:t> </a:t>
            </a:r>
            <a:br>
              <a:rPr lang="fi-FI" sz="3600" dirty="0">
                <a:latin typeface="Trebuchet MS" panose="020B0603020202020204" pitchFamily="34" charset="0"/>
              </a:rPr>
            </a:br>
            <a:r>
              <a:rPr lang="fi-FI" sz="14600" dirty="0">
                <a:solidFill>
                  <a:srgbClr val="000000"/>
                </a:solidFill>
                <a:highlight>
                  <a:srgbClr val="FECD0C"/>
                </a:highlight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50%</a:t>
            </a:r>
            <a:r>
              <a:rPr lang="fi-FI" sz="9600" dirty="0">
                <a:solidFill>
                  <a:srgbClr val="000000"/>
                </a:solidFill>
                <a:highlight>
                  <a:srgbClr val="FECD0C"/>
                </a:highlight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lang="fi-FI" sz="9600" dirty="0">
                <a:latin typeface="Trebuchet MS" panose="020B0603020202020204" pitchFamily="34" charset="0"/>
              </a:rPr>
              <a:t> </a:t>
            </a:r>
            <a:br>
              <a:rPr lang="fi-FI" sz="3600" dirty="0">
                <a:latin typeface="Trebuchet MS" panose="020B0603020202020204" pitchFamily="34" charset="0"/>
              </a:rPr>
            </a:br>
            <a:br>
              <a:rPr lang="fi-FI" sz="3600" dirty="0">
                <a:latin typeface="Trebuchet MS" panose="020B0603020202020204" pitchFamily="34" charset="0"/>
              </a:rPr>
            </a:br>
            <a:r>
              <a:rPr lang="fi-FI" sz="3200" dirty="0">
                <a:latin typeface="Trebuchet MS" panose="020B0603020202020204" pitchFamily="34" charset="0"/>
              </a:rPr>
              <a:t>KOKO MAAN VÄESTÖSTÄ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C0AD5CE6-21FF-49B8-927C-F9FFC75674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0"/>
            <a:ext cx="4545092" cy="6409113"/>
          </a:xfrm>
          <a:prstGeom prst="rect">
            <a:avLst/>
          </a:prstGeom>
        </p:spPr>
      </p:pic>
      <p:pic>
        <p:nvPicPr>
          <p:cNvPr id="5" name="Sisällön paikkamerkki 5">
            <a:extLst>
              <a:ext uri="{FF2B5EF4-FFF2-40B4-BE49-F238E27FC236}">
                <a16:creationId xmlns:a16="http://schemas.microsoft.com/office/drawing/2014/main" id="{CE6558C8-B2F7-44FF-96C4-45DC6AA5AE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8" y="0"/>
            <a:ext cx="4726745" cy="6409113"/>
          </a:xfrm>
          <a:prstGeom prst="rect">
            <a:avLst/>
          </a:prstGeom>
        </p:spPr>
      </p:pic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878FB993-132B-4FBD-A3B9-0491C13EB5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18" y="0"/>
            <a:ext cx="4726745" cy="6409113"/>
          </a:xfrm>
          <a:prstGeom prst="rect">
            <a:avLst/>
          </a:prstGeom>
        </p:spPr>
      </p:pic>
      <p:pic>
        <p:nvPicPr>
          <p:cNvPr id="7" name="Sisällön paikkamerkki 5">
            <a:extLst>
              <a:ext uri="{FF2B5EF4-FFF2-40B4-BE49-F238E27FC236}">
                <a16:creationId xmlns:a16="http://schemas.microsoft.com/office/drawing/2014/main" id="{080E133D-0AA7-4CB7-8B4A-61C996931E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0"/>
            <a:ext cx="4583518" cy="6409113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63E565D6-FA6B-41E7-9537-527D68653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971" y="-1"/>
            <a:ext cx="4545092" cy="640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711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" y="0"/>
            <a:ext cx="5257900" cy="6766560"/>
          </a:xfrm>
          <a:prstGeom prst="rect">
            <a:avLst/>
          </a:prstGeom>
        </p:spPr>
      </p:pic>
      <p:sp>
        <p:nvSpPr>
          <p:cNvPr id="8" name="Ellipsi 7"/>
          <p:cNvSpPr/>
          <p:nvPr/>
        </p:nvSpPr>
        <p:spPr>
          <a:xfrm>
            <a:off x="3036951" y="3542244"/>
            <a:ext cx="169164" cy="1625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Ellipsi 8"/>
          <p:cNvSpPr/>
          <p:nvPr/>
        </p:nvSpPr>
        <p:spPr>
          <a:xfrm>
            <a:off x="2611093" y="5881987"/>
            <a:ext cx="169164" cy="1625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Suora yhdysviiva 9"/>
          <p:cNvCxnSpPr/>
          <p:nvPr/>
        </p:nvCxnSpPr>
        <p:spPr>
          <a:xfrm>
            <a:off x="1461260" y="5796668"/>
            <a:ext cx="2468830" cy="43691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uorakulmio 10"/>
          <p:cNvSpPr/>
          <p:nvPr/>
        </p:nvSpPr>
        <p:spPr>
          <a:xfrm>
            <a:off x="4000105" y="5649236"/>
            <a:ext cx="14300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50 % väestöstä.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2" name="Suora yhdysviiva 11"/>
          <p:cNvCxnSpPr/>
          <p:nvPr/>
        </p:nvCxnSpPr>
        <p:spPr>
          <a:xfrm>
            <a:off x="2173496" y="3942504"/>
            <a:ext cx="2532888" cy="917018"/>
          </a:xfrm>
          <a:prstGeom prst="line">
            <a:avLst/>
          </a:prstGeom>
          <a:ln>
            <a:solidFill>
              <a:schemeClr val="bg1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uorakulmio 12"/>
          <p:cNvSpPr/>
          <p:nvPr/>
        </p:nvSpPr>
        <p:spPr>
          <a:xfrm>
            <a:off x="807547" y="3713958"/>
            <a:ext cx="14300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90 % väestöstä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Suorakulmio 13"/>
          <p:cNvSpPr/>
          <p:nvPr/>
        </p:nvSpPr>
        <p:spPr>
          <a:xfrm>
            <a:off x="3651068" y="6441621"/>
            <a:ext cx="624069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Lähde: Tilastokeskus; väestö</a:t>
            </a:r>
          </a:p>
          <a:p>
            <a:pPr marL="0" marR="0" lvl="0" indent="0" algn="l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Kartta ja luokittelu: @</a:t>
            </a:r>
            <a:r>
              <a:rPr kumimoji="0" lang="fi-FI" sz="1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NaytaData</a:t>
            </a: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t> </a:t>
            </a:r>
          </a:p>
        </p:txBody>
      </p:sp>
      <p:cxnSp>
        <p:nvCxnSpPr>
          <p:cNvPr id="3" name="Suora nuoliyhdysviiva 2">
            <a:extLst>
              <a:ext uri="{FF2B5EF4-FFF2-40B4-BE49-F238E27FC236}">
                <a16:creationId xmlns:a16="http://schemas.microsoft.com/office/drawing/2014/main" id="{AC52D629-15C7-4BA2-9190-8175E3FD1428}"/>
              </a:ext>
            </a:extLst>
          </p:cNvPr>
          <p:cNvCxnSpPr>
            <a:cxnSpLocks/>
          </p:cNvCxnSpPr>
          <p:nvPr/>
        </p:nvCxnSpPr>
        <p:spPr>
          <a:xfrm>
            <a:off x="1271847" y="2668385"/>
            <a:ext cx="1678121" cy="871685"/>
          </a:xfrm>
          <a:prstGeom prst="straightConnector1">
            <a:avLst/>
          </a:prstGeom>
          <a:ln w="9525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uora nuoliyhdysviiva 4">
            <a:extLst>
              <a:ext uri="{FF2B5EF4-FFF2-40B4-BE49-F238E27FC236}">
                <a16:creationId xmlns:a16="http://schemas.microsoft.com/office/drawing/2014/main" id="{5597171F-3910-4021-9E5B-A22710A6E1AE}"/>
              </a:ext>
            </a:extLst>
          </p:cNvPr>
          <p:cNvCxnSpPr>
            <a:endCxn id="9" idx="1"/>
          </p:cNvCxnSpPr>
          <p:nvPr/>
        </p:nvCxnSpPr>
        <p:spPr>
          <a:xfrm>
            <a:off x="807547" y="5261956"/>
            <a:ext cx="1828319" cy="643838"/>
          </a:xfrm>
          <a:prstGeom prst="straightConnector1">
            <a:avLst/>
          </a:prstGeom>
          <a:ln w="12700">
            <a:solidFill>
              <a:srgbClr val="00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Suorakulmio 14">
            <a:extLst>
              <a:ext uri="{FF2B5EF4-FFF2-40B4-BE49-F238E27FC236}">
                <a16:creationId xmlns:a16="http://schemas.microsoft.com/office/drawing/2014/main" id="{E71D4B46-1BCE-4631-A664-D5EEE774DCFC}"/>
              </a:ext>
            </a:extLst>
          </p:cNvPr>
          <p:cNvSpPr/>
          <p:nvPr/>
        </p:nvSpPr>
        <p:spPr>
          <a:xfrm>
            <a:off x="633548" y="2119246"/>
            <a:ext cx="15598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Maantieteellinen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keskipiste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Suorakulmio 15">
            <a:extLst>
              <a:ext uri="{FF2B5EF4-FFF2-40B4-BE49-F238E27FC236}">
                <a16:creationId xmlns:a16="http://schemas.microsoft.com/office/drawing/2014/main" id="{CCFFF070-5984-4FCE-8C7E-90B0B7B16B23}"/>
              </a:ext>
            </a:extLst>
          </p:cNvPr>
          <p:cNvSpPr/>
          <p:nvPr/>
        </p:nvSpPr>
        <p:spPr>
          <a:xfrm>
            <a:off x="47282" y="4743320"/>
            <a:ext cx="11693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Väestöllinen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keskipiste</a:t>
            </a:r>
            <a:endParaRPr kumimoji="0" lang="fi-FI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67962987-2593-426C-84C4-290253553A78}"/>
              </a:ext>
            </a:extLst>
          </p:cNvPr>
          <p:cNvSpPr txBox="1"/>
          <p:nvPr/>
        </p:nvSpPr>
        <p:spPr bwMode="auto">
          <a:xfrm>
            <a:off x="5481411" y="1270733"/>
            <a:ext cx="7833307" cy="2954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25%</a:t>
            </a:r>
            <a:r>
              <a:rPr kumimoji="0" lang="fi-FI" sz="18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endParaRPr kumimoji="0" lang="fi-FI" sz="18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Tekstiruutu 17">
            <a:extLst>
              <a:ext uri="{FF2B5EF4-FFF2-40B4-BE49-F238E27FC236}">
                <a16:creationId xmlns:a16="http://schemas.microsoft.com/office/drawing/2014/main" id="{897C2F58-3C5B-4BF0-9908-6D7DC1F61090}"/>
              </a:ext>
            </a:extLst>
          </p:cNvPr>
          <p:cNvSpPr txBox="1"/>
          <p:nvPr/>
        </p:nvSpPr>
        <p:spPr bwMode="auto">
          <a:xfrm>
            <a:off x="5385916" y="4526019"/>
            <a:ext cx="674846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Kullakin väritetyllä alueella asuu noin 1,4 miljoonaa ihmistä</a:t>
            </a: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3761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1A009C22-F301-444A-A5B5-F7D25BA0EAC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75" y="762000"/>
            <a:ext cx="10810875" cy="5514975"/>
          </a:xfrm>
        </p:spPr>
      </p:pic>
      <p:sp>
        <p:nvSpPr>
          <p:cNvPr id="5" name="Otsikko 3">
            <a:extLst>
              <a:ext uri="{FF2B5EF4-FFF2-40B4-BE49-F238E27FC236}">
                <a16:creationId xmlns:a16="http://schemas.microsoft.com/office/drawing/2014/main" id="{E18654D5-47E9-4D1A-8AA6-6156914A2BB5}"/>
              </a:ext>
            </a:extLst>
          </p:cNvPr>
          <p:cNvSpPr txBox="1">
            <a:spLocks/>
          </p:cNvSpPr>
          <p:nvPr/>
        </p:nvSpPr>
        <p:spPr>
          <a:xfrm>
            <a:off x="409576" y="309941"/>
            <a:ext cx="10991849" cy="5421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fi-FI" sz="3600" b="1" dirty="0">
                <a:solidFill>
                  <a:srgbClr val="000000"/>
                </a:solidFill>
                <a:highlight>
                  <a:srgbClr val="FECD0C"/>
                </a:highlight>
                <a:latin typeface="Calibri" panose="020F0502020204030204"/>
                <a:cs typeface="Calibri" panose="020F0502020204030204" pitchFamily="34" charset="0"/>
              </a:rPr>
              <a:t>Perspektiiviä</a:t>
            </a:r>
            <a:r>
              <a:rPr lang="fi-FI" sz="3600" b="1" dirty="0">
                <a:solidFill>
                  <a:srgbClr val="000000"/>
                </a:solidFill>
                <a:latin typeface="Calibri"/>
              </a:rPr>
              <a:t> </a:t>
            </a:r>
            <a:r>
              <a:rPr lang="fi-FI" sz="3600" dirty="0">
                <a:solidFill>
                  <a:srgbClr val="000000"/>
                </a:solidFill>
                <a:latin typeface="Calibri"/>
              </a:rPr>
              <a:t>alueellisen eriytymisen mittakaavaan  </a:t>
            </a:r>
          </a:p>
        </p:txBody>
      </p:sp>
    </p:spTree>
    <p:extLst>
      <p:ext uri="{BB962C8B-B14F-4D97-AF65-F5344CB8AC3E}">
        <p14:creationId xmlns:p14="http://schemas.microsoft.com/office/powerpoint/2010/main" val="3482444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626EDE8-BAEF-4F5F-9D79-6CCAA1C74A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22" y="412693"/>
            <a:ext cx="4239735" cy="6307329"/>
          </a:xfrm>
          <a:prstGeom prst="rect">
            <a:avLst/>
          </a:prstGeom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520F0C6F-3F41-40FB-AB40-75D783840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43" y="639271"/>
            <a:ext cx="4239735" cy="5971922"/>
          </a:xfrm>
          <a:prstGeom prst="rect">
            <a:avLst/>
          </a:prstGeom>
        </p:spPr>
      </p:pic>
      <p:sp>
        <p:nvSpPr>
          <p:cNvPr id="7" name="Sisällön paikkamerkki 1">
            <a:extLst>
              <a:ext uri="{FF2B5EF4-FFF2-40B4-BE49-F238E27FC236}">
                <a16:creationId xmlns:a16="http://schemas.microsoft.com/office/drawing/2014/main" id="{DC397072-0C2A-4B1E-A6D5-2FE67A058A54}"/>
              </a:ext>
            </a:extLst>
          </p:cNvPr>
          <p:cNvSpPr txBox="1">
            <a:spLocks/>
          </p:cNvSpPr>
          <p:nvPr/>
        </p:nvSpPr>
        <p:spPr bwMode="auto">
          <a:xfrm>
            <a:off x="3780263" y="1253439"/>
            <a:ext cx="4020459" cy="3066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85" indent="-342885" algn="l" defTabSz="45717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2917" indent="-285738" algn="l" defTabSz="45717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1142949" indent="-228590" algn="l" defTabSz="45717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3pPr>
            <a:lvl4pPr marL="1600127" indent="-228590" algn="l" defTabSz="45717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4pPr>
            <a:lvl5pPr marL="2057307" indent="-228590" algn="l" defTabSz="45717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5pPr>
            <a:lvl6pPr marL="2514485" indent="-228590" algn="l" defTabSz="45717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66" indent="-228590" algn="l" defTabSz="45717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44" indent="-228590" algn="l" defTabSz="45717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26" indent="-228590" algn="l" defTabSz="45717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17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i-FI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Pääkaupunkiseudulla syntyi </a:t>
            </a: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Calibri" panose="020F0502020204030204"/>
                <a:ea typeface="ＭＳ Ｐゴシック" pitchFamily="34" charset="-128"/>
                <a:cs typeface="Calibri" panose="020F0502020204030204" pitchFamily="34" charset="0"/>
              </a:rPr>
              <a:t>yhtä paljon </a:t>
            </a:r>
            <a:r>
              <a:rPr kumimoji="0" lang="fi-FI" sz="3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lapsia kuin yhteensä 260 muussa Suomen kunnassa vuosina 2017-2019</a:t>
            </a:r>
          </a:p>
        </p:txBody>
      </p:sp>
      <p:sp>
        <p:nvSpPr>
          <p:cNvPr id="10" name="Suorakulmio: Pyöristetyt kulmat 9">
            <a:extLst>
              <a:ext uri="{FF2B5EF4-FFF2-40B4-BE49-F238E27FC236}">
                <a16:creationId xmlns:a16="http://schemas.microsoft.com/office/drawing/2014/main" id="{A1E76E3C-627C-4BCC-B2CA-FFC56311498A}"/>
              </a:ext>
            </a:extLst>
          </p:cNvPr>
          <p:cNvSpPr/>
          <p:nvPr/>
        </p:nvSpPr>
        <p:spPr>
          <a:xfrm>
            <a:off x="3503853" y="5077544"/>
            <a:ext cx="2055376" cy="1040035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Pääkaupunkiseudulla (Helsinki, Espoo, Vantaa ja Kauniainen) syntyi keskimäärin vuodessa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12 066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lasta vuosina 2017-2019</a:t>
            </a:r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3B2BEF69-E8A2-4BEE-B603-44D664E286DD}"/>
              </a:ext>
            </a:extLst>
          </p:cNvPr>
          <p:cNvCxnSpPr/>
          <p:nvPr/>
        </p:nvCxnSpPr>
        <p:spPr>
          <a:xfrm flipH="1">
            <a:off x="1901628" y="5575412"/>
            <a:ext cx="1577947" cy="542167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Suorakulmio: Pyöristetyt kulmat 12">
            <a:extLst>
              <a:ext uri="{FF2B5EF4-FFF2-40B4-BE49-F238E27FC236}">
                <a16:creationId xmlns:a16="http://schemas.microsoft.com/office/drawing/2014/main" id="{E4E56BEB-802E-4019-ADC8-345BF1602C40}"/>
              </a:ext>
            </a:extLst>
          </p:cNvPr>
          <p:cNvSpPr/>
          <p:nvPr/>
        </p:nvSpPr>
        <p:spPr>
          <a:xfrm>
            <a:off x="6456097" y="5055394"/>
            <a:ext cx="2055376" cy="1040035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260 sinisellä kartassa olevissa kunnissa syntyi yhteensä keskimäärin vuodessa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12 066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lasta vuosina 2017-2019</a:t>
            </a:r>
          </a:p>
        </p:txBody>
      </p: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5493CE03-7E23-40EB-B65A-9F47AC575FCF}"/>
              </a:ext>
            </a:extLst>
          </p:cNvPr>
          <p:cNvCxnSpPr>
            <a:cxnSpLocks/>
          </p:cNvCxnSpPr>
          <p:nvPr/>
        </p:nvCxnSpPr>
        <p:spPr>
          <a:xfrm flipH="1">
            <a:off x="8511474" y="5259823"/>
            <a:ext cx="737722" cy="315588"/>
          </a:xfrm>
          <a:prstGeom prst="line">
            <a:avLst/>
          </a:prstGeom>
          <a:ln w="9525">
            <a:solidFill>
              <a:srgbClr val="0070C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uorakulmio 15">
            <a:extLst>
              <a:ext uri="{FF2B5EF4-FFF2-40B4-BE49-F238E27FC236}">
                <a16:creationId xmlns:a16="http://schemas.microsoft.com/office/drawing/2014/main" id="{0F4AA4AC-CDE1-4BF7-819B-F8EAB62B71FE}"/>
              </a:ext>
            </a:extLst>
          </p:cNvPr>
          <p:cNvSpPr/>
          <p:nvPr/>
        </p:nvSpPr>
        <p:spPr>
          <a:xfrm>
            <a:off x="4200412" y="6384483"/>
            <a:ext cx="5345518" cy="397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1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Lähde: Tilastokeskus, väestö; syntyneet; väestönmuutosten ennakkotiedot alueittain; Kartat ja luokittelu: Timo Aro 2020</a:t>
            </a:r>
          </a:p>
        </p:txBody>
      </p:sp>
      <p:sp>
        <p:nvSpPr>
          <p:cNvPr id="11" name="Otsikko 3">
            <a:extLst>
              <a:ext uri="{FF2B5EF4-FFF2-40B4-BE49-F238E27FC236}">
                <a16:creationId xmlns:a16="http://schemas.microsoft.com/office/drawing/2014/main" id="{4D8B52A1-C85C-4811-A3AE-E60E2912A649}"/>
              </a:ext>
            </a:extLst>
          </p:cNvPr>
          <p:cNvSpPr txBox="1">
            <a:spLocks/>
          </p:cNvSpPr>
          <p:nvPr/>
        </p:nvSpPr>
        <p:spPr>
          <a:xfrm>
            <a:off x="239978" y="173283"/>
            <a:ext cx="10991849" cy="54216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Calibri" panose="020F0502020204030204"/>
                <a:ea typeface="+mj-ea"/>
                <a:cs typeface="Calibri" panose="020F0502020204030204" pitchFamily="34" charset="0"/>
              </a:rPr>
              <a:t>Perspektiiviä</a:t>
            </a: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fi-FI" sz="36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alueellisen eriytymisen mittakaavaan  </a:t>
            </a:r>
          </a:p>
        </p:txBody>
      </p:sp>
    </p:spTree>
    <p:extLst>
      <p:ext uri="{BB962C8B-B14F-4D97-AF65-F5344CB8AC3E}">
        <p14:creationId xmlns:p14="http://schemas.microsoft.com/office/powerpoint/2010/main" val="1522021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Kuva 48" descr="Kuva, joka sisältää kohteen henkilö, päällä pitäminen, mies, vaatetus&#10;&#10;Kuvaus luotu automaattisesti">
            <a:extLst>
              <a:ext uri="{FF2B5EF4-FFF2-40B4-BE49-F238E27FC236}">
                <a16:creationId xmlns:a16="http://schemas.microsoft.com/office/drawing/2014/main" id="{37753152-4163-4C9B-AB27-7AC4197DE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085" y="2991509"/>
            <a:ext cx="2409831" cy="3866491"/>
          </a:xfrm>
          <a:prstGeom prst="rect">
            <a:avLst/>
          </a:prstGeom>
        </p:spPr>
      </p:pic>
      <p:sp>
        <p:nvSpPr>
          <p:cNvPr id="19" name="Ellipsi 18">
            <a:extLst>
              <a:ext uri="{FF2B5EF4-FFF2-40B4-BE49-F238E27FC236}">
                <a16:creationId xmlns:a16="http://schemas.microsoft.com/office/drawing/2014/main" id="{FC49154E-D059-4599-8638-7798C8F2FCB5}"/>
              </a:ext>
            </a:extLst>
          </p:cNvPr>
          <p:cNvSpPr/>
          <p:nvPr/>
        </p:nvSpPr>
        <p:spPr>
          <a:xfrm>
            <a:off x="156445" y="2275112"/>
            <a:ext cx="656591" cy="656591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1</a:t>
            </a: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7246796-A005-4956-AE1B-4E407FD9C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120" y="239223"/>
            <a:ext cx="10627451" cy="843886"/>
          </a:xfrm>
        </p:spPr>
        <p:txBody>
          <a:bodyPr>
            <a:noAutofit/>
          </a:bodyPr>
          <a:lstStyle/>
          <a:p>
            <a:pPr algn="ctr" defTabSz="1219110">
              <a:defRPr/>
            </a:pPr>
            <a:r>
              <a:rPr lang="fi-FI" sz="3200" dirty="0">
                <a:solidFill>
                  <a:schemeClr val="tx1"/>
                </a:solidFill>
                <a:latin typeface="Arial Black" panose="020B0A04020102020204" pitchFamily="34" charset="0"/>
              </a:rPr>
              <a:t>20- ja 30-luvuilla kiusana samanaikainen </a:t>
            </a:r>
            <a:r>
              <a:rPr lang="fi-FI" sz="3200" dirty="0">
                <a:solidFill>
                  <a:srgbClr val="000000"/>
                </a:solidFill>
                <a:highlight>
                  <a:srgbClr val="FECD0C"/>
                </a:highlight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demografinen neloskierre</a:t>
            </a: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Arial Black" panose="020B0A0402010202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fi-FI" sz="3200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3755281E-1B74-4F48-B581-8DEE0FF4BF05}"/>
              </a:ext>
            </a:extLst>
          </p:cNvPr>
          <p:cNvSpPr txBox="1"/>
          <p:nvPr/>
        </p:nvSpPr>
        <p:spPr>
          <a:xfrm>
            <a:off x="8053929" y="2663698"/>
            <a:ext cx="3016251" cy="13129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Keskittävä,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polarisoiva ja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valikoiva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muuttoliike</a:t>
            </a:r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1576B003-A69B-4366-921B-F18254ED1045}"/>
              </a:ext>
            </a:extLst>
          </p:cNvPr>
          <p:cNvSpPr txBox="1"/>
          <p:nvPr/>
        </p:nvSpPr>
        <p:spPr>
          <a:xfrm>
            <a:off x="5593142" y="1794730"/>
            <a:ext cx="2349495" cy="9846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Työikäisen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väestön määrän väheneminen</a:t>
            </a: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86E0B90A-E918-4E61-BAAF-E851B459CDA9}"/>
              </a:ext>
            </a:extLst>
          </p:cNvPr>
          <p:cNvSpPr txBox="1"/>
          <p:nvPr/>
        </p:nvSpPr>
        <p:spPr>
          <a:xfrm>
            <a:off x="8948941" y="5152746"/>
            <a:ext cx="3016251" cy="6564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33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(Tekemättä jääneet uudistukset)</a:t>
            </a:r>
          </a:p>
        </p:txBody>
      </p:sp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D149B66D-E2B8-4C7E-8B78-C190DF1687B3}"/>
              </a:ext>
            </a:extLst>
          </p:cNvPr>
          <p:cNvCxnSpPr>
            <a:cxnSpLocks/>
          </p:cNvCxnSpPr>
          <p:nvPr/>
        </p:nvCxnSpPr>
        <p:spPr>
          <a:xfrm>
            <a:off x="4514865" y="1794730"/>
            <a:ext cx="8188" cy="451914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614B990F-DF73-4010-8808-AB35847B8A63}"/>
              </a:ext>
            </a:extLst>
          </p:cNvPr>
          <p:cNvCxnSpPr>
            <a:cxnSpLocks/>
          </p:cNvCxnSpPr>
          <p:nvPr/>
        </p:nvCxnSpPr>
        <p:spPr>
          <a:xfrm flipH="1" flipV="1">
            <a:off x="7861317" y="1743930"/>
            <a:ext cx="6339" cy="4569948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8A8C8287-93FB-4316-B40A-8997F28B1CA9}"/>
              </a:ext>
            </a:extLst>
          </p:cNvPr>
          <p:cNvCxnSpPr/>
          <p:nvPr/>
        </p:nvCxnSpPr>
        <p:spPr>
          <a:xfrm>
            <a:off x="719401" y="3898149"/>
            <a:ext cx="3803651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342128B3-0332-4478-9C0A-DEDC176470B2}"/>
              </a:ext>
            </a:extLst>
          </p:cNvPr>
          <p:cNvCxnSpPr/>
          <p:nvPr/>
        </p:nvCxnSpPr>
        <p:spPr>
          <a:xfrm>
            <a:off x="7867656" y="4933903"/>
            <a:ext cx="3803651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Ellipsi 20">
            <a:extLst>
              <a:ext uri="{FF2B5EF4-FFF2-40B4-BE49-F238E27FC236}">
                <a16:creationId xmlns:a16="http://schemas.microsoft.com/office/drawing/2014/main" id="{B6DE8B0B-E08E-4AC9-935F-F2F9345D1748}"/>
              </a:ext>
            </a:extLst>
          </p:cNvPr>
          <p:cNvSpPr/>
          <p:nvPr/>
        </p:nvSpPr>
        <p:spPr>
          <a:xfrm>
            <a:off x="781290" y="4153174"/>
            <a:ext cx="656591" cy="656591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2</a:t>
            </a:r>
          </a:p>
        </p:txBody>
      </p:sp>
      <p:sp>
        <p:nvSpPr>
          <p:cNvPr id="23" name="Ellipsi 22">
            <a:extLst>
              <a:ext uri="{FF2B5EF4-FFF2-40B4-BE49-F238E27FC236}">
                <a16:creationId xmlns:a16="http://schemas.microsoft.com/office/drawing/2014/main" id="{CD7A9EC0-07F2-4ED7-A10F-389A86BDCB10}"/>
              </a:ext>
            </a:extLst>
          </p:cNvPr>
          <p:cNvSpPr/>
          <p:nvPr/>
        </p:nvSpPr>
        <p:spPr>
          <a:xfrm>
            <a:off x="4725709" y="1837879"/>
            <a:ext cx="656591" cy="656591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3</a:t>
            </a:r>
          </a:p>
        </p:txBody>
      </p:sp>
      <p:sp>
        <p:nvSpPr>
          <p:cNvPr id="25" name="Ellipsi 24">
            <a:extLst>
              <a:ext uri="{FF2B5EF4-FFF2-40B4-BE49-F238E27FC236}">
                <a16:creationId xmlns:a16="http://schemas.microsoft.com/office/drawing/2014/main" id="{0676D528-6201-459E-BCB8-96D10C4D9988}"/>
              </a:ext>
            </a:extLst>
          </p:cNvPr>
          <p:cNvSpPr/>
          <p:nvPr/>
        </p:nvSpPr>
        <p:spPr>
          <a:xfrm>
            <a:off x="8063973" y="1837878"/>
            <a:ext cx="656591" cy="656591"/>
          </a:xfrm>
          <a:prstGeom prst="ellipse">
            <a:avLst/>
          </a:prstGeom>
          <a:noFill/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4</a:t>
            </a:r>
          </a:p>
        </p:txBody>
      </p:sp>
      <p:sp>
        <p:nvSpPr>
          <p:cNvPr id="27" name="Ellipsi 26">
            <a:extLst>
              <a:ext uri="{FF2B5EF4-FFF2-40B4-BE49-F238E27FC236}">
                <a16:creationId xmlns:a16="http://schemas.microsoft.com/office/drawing/2014/main" id="{8237C1A6-46A3-40B5-AE13-3A8FF27931CB}"/>
              </a:ext>
            </a:extLst>
          </p:cNvPr>
          <p:cNvSpPr/>
          <p:nvPr/>
        </p:nvSpPr>
        <p:spPr>
          <a:xfrm>
            <a:off x="8081119" y="5152747"/>
            <a:ext cx="656591" cy="656591"/>
          </a:xfrm>
          <a:prstGeom prst="ellipse">
            <a:avLst/>
          </a:prstGeom>
          <a:solidFill>
            <a:schemeClr val="tx1"/>
          </a:solidFill>
          <a:ln w="127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267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+</a:t>
            </a:r>
          </a:p>
        </p:txBody>
      </p:sp>
      <p:pic>
        <p:nvPicPr>
          <p:cNvPr id="46" name="Kuva 45" descr="Kuva, joka sisältää kohteen henkilö, sisä, nuori, musta&#10;&#10;Kuvaus luotu automaattisesti">
            <a:extLst>
              <a:ext uri="{FF2B5EF4-FFF2-40B4-BE49-F238E27FC236}">
                <a16:creationId xmlns:a16="http://schemas.microsoft.com/office/drawing/2014/main" id="{AF30D3FC-E234-4A62-87D5-5832DF6B07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74597" y="1711546"/>
            <a:ext cx="2034049" cy="2186604"/>
          </a:xfrm>
          <a:prstGeom prst="rect">
            <a:avLst/>
          </a:prstGeom>
        </p:spPr>
      </p:pic>
      <p:pic>
        <p:nvPicPr>
          <p:cNvPr id="48" name="Kuva 47" descr="Kuva, joka sisältää kohteen henkilö, matkapuhelin, puhelin, mies&#10;&#10;Kuvaus luotu automaattisesti">
            <a:extLst>
              <a:ext uri="{FF2B5EF4-FFF2-40B4-BE49-F238E27FC236}">
                <a16:creationId xmlns:a16="http://schemas.microsoft.com/office/drawing/2014/main" id="{F8CA10A5-5EA0-4994-8530-01899BEBE2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319" y="3966794"/>
            <a:ext cx="4567468" cy="2891207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B0998F6F-ECC7-41D2-9450-EB78098E36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9481" y="1529146"/>
            <a:ext cx="2046923" cy="2728427"/>
          </a:xfrm>
          <a:prstGeom prst="rect">
            <a:avLst/>
          </a:prstGeom>
        </p:spPr>
      </p:pic>
      <p:sp>
        <p:nvSpPr>
          <p:cNvPr id="22" name="Tekstiruutu 21">
            <a:extLst>
              <a:ext uri="{FF2B5EF4-FFF2-40B4-BE49-F238E27FC236}">
                <a16:creationId xmlns:a16="http://schemas.microsoft.com/office/drawing/2014/main" id="{F383F865-69F3-423A-9FB8-2CC02C5D2FE9}"/>
              </a:ext>
            </a:extLst>
          </p:cNvPr>
          <p:cNvSpPr txBox="1"/>
          <p:nvPr/>
        </p:nvSpPr>
        <p:spPr>
          <a:xfrm>
            <a:off x="867662" y="2077623"/>
            <a:ext cx="2385231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Syntyvyyden  ale-</a:t>
            </a:r>
            <a:r>
              <a:rPr kumimoji="0" lang="fi-FI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neminen</a:t>
            </a: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 ja lasten määrän vähene-</a:t>
            </a:r>
            <a:r>
              <a:rPr kumimoji="0" lang="fi-FI" sz="2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minen</a:t>
            </a:r>
            <a:endParaRPr kumimoji="0" lang="fi-FI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BE003F2E-1056-488E-A5AF-0941EB06A71C}"/>
              </a:ext>
            </a:extLst>
          </p:cNvPr>
          <p:cNvSpPr txBox="1"/>
          <p:nvPr/>
        </p:nvSpPr>
        <p:spPr>
          <a:xfrm>
            <a:off x="319232" y="4892664"/>
            <a:ext cx="269406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Iäkkäiden yli 75-vuotiaiden suuri muutos</a:t>
            </a:r>
            <a:endParaRPr kumimoji="0" lang="fi-FI" sz="2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116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2937A6A0-3165-4191-BDA3-DCB6A2B88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6081" y="3116326"/>
            <a:ext cx="6093209" cy="1952625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fi-FI" sz="1500" b="1" dirty="0">
                <a:solidFill>
                  <a:srgbClr val="000000"/>
                </a:solidFill>
                <a:highlight>
                  <a:srgbClr val="FECD0C"/>
                </a:highlight>
                <a:cs typeface="Calibri" panose="020F0502020204030204" pitchFamily="34" charset="0"/>
              </a:rPr>
              <a:t>TOISESSA KARTASSA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cs typeface="Calibri" panose="020F0502020204030204" pitchFamily="34" charset="0"/>
              </a:rPr>
              <a:t> </a:t>
            </a:r>
            <a:r>
              <a:rPr lang="fi-FI" sz="1500" dirty="0"/>
              <a:t>kuvataan työikäisen väestön (20-64 vuotiaat) määrän kehitystä 10 km x 10 km alueella koko maassa 2010-luvulla. </a:t>
            </a:r>
            <a:r>
              <a:rPr lang="fi-FI" sz="1500" b="1" dirty="0">
                <a:solidFill>
                  <a:srgbClr val="000000"/>
                </a:solidFill>
                <a:cs typeface="Calibri" panose="020F0502020204030204" pitchFamily="34" charset="0"/>
              </a:rPr>
              <a:t>Työikäisen väestön määrä väheni koko maassa yhteensä noin -92 000 henkilöllä vuosina 2010-2019.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cs typeface="Calibri" panose="020F0502020204030204" pitchFamily="34" charset="0"/>
              </a:rPr>
              <a:t> </a:t>
            </a:r>
            <a:r>
              <a:rPr lang="fi-FI" sz="1500" dirty="0"/>
              <a:t> Työikäisen väestön määrä kasvoi vain noin joka kymmenennessä kennossa (11 %). </a:t>
            </a:r>
            <a:r>
              <a:rPr lang="fi-FI" sz="1500" b="1" dirty="0">
                <a:solidFill>
                  <a:srgbClr val="000000"/>
                </a:solidFill>
                <a:highlight>
                  <a:srgbClr val="FECD0C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Pohjois-Karjalassa työikäis-</a:t>
            </a:r>
            <a:r>
              <a:rPr lang="fi-FI" sz="1500" b="1" dirty="0" err="1">
                <a:solidFill>
                  <a:srgbClr val="000000"/>
                </a:solidFill>
                <a:highlight>
                  <a:srgbClr val="FECD0C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ten</a:t>
            </a:r>
            <a:r>
              <a:rPr lang="fi-FI" sz="1500" b="1" dirty="0">
                <a:solidFill>
                  <a:srgbClr val="000000"/>
                </a:solidFill>
                <a:highlight>
                  <a:srgbClr val="FECD0C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 määrä väheni noin -9 800 henkilöllä 2010-luvulla.  </a:t>
            </a:r>
            <a:r>
              <a:rPr lang="fi-FI" sz="1500" b="1" dirty="0"/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i-FI" sz="1500" dirty="0"/>
          </a:p>
          <a:p>
            <a:pPr lvl="0"/>
            <a:endParaRPr lang="fi-FI" sz="1500" dirty="0">
              <a:solidFill>
                <a:prstClr val="black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fi-FI" sz="1500" dirty="0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88387A05-F741-4BE5-B6A8-811BD0FF642B}"/>
              </a:ext>
            </a:extLst>
          </p:cNvPr>
          <p:cNvSpPr txBox="1"/>
          <p:nvPr/>
        </p:nvSpPr>
        <p:spPr>
          <a:xfrm>
            <a:off x="396081" y="1431539"/>
            <a:ext cx="61674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ENSIMMÄISESSÄ KARTASSA </a:t>
            </a:r>
            <a:r>
              <a:rPr kumimoji="0" lang="fi-FI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kuvataan alle 15-vuotiaiden lasten osuutta 5 km x 5 km ruuduissa suhteessa ruudun koko väestöön vuonna 2019. Alueelliset erot olivat suuret maan eri osien ja maakuntien välillä. 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Lasten määrä väheni koko maassa yhteensä noin -17 300 henkilöllä vuosina 2010-2019. 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Pohjois-Karjalassa lasten määrä väheni noin -2 700 lapsella 2010-luvun aikana </a:t>
            </a:r>
            <a:endParaRPr kumimoji="0" lang="fi-FI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tsikko 3">
            <a:extLst>
              <a:ext uri="{FF2B5EF4-FFF2-40B4-BE49-F238E27FC236}">
                <a16:creationId xmlns:a16="http://schemas.microsoft.com/office/drawing/2014/main" id="{7862672E-3EFD-4778-972F-E39EE7A43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561" y="149466"/>
            <a:ext cx="5723729" cy="1224116"/>
          </a:xfrm>
        </p:spPr>
        <p:txBody>
          <a:bodyPr>
            <a:noAutofit/>
          </a:bodyPr>
          <a:lstStyle/>
          <a:p>
            <a:pPr algn="ctr"/>
            <a:r>
              <a:rPr lang="fi-FI" sz="2800" b="1" dirty="0">
                <a:solidFill>
                  <a:srgbClr val="000000"/>
                </a:solidFill>
                <a:highlight>
                  <a:srgbClr val="FECD0C"/>
                </a:highlight>
                <a:latin typeface="Calibri" panose="020F0502020204030204"/>
                <a:ea typeface="+mn-ea"/>
                <a:cs typeface="Calibri" panose="020F0502020204030204" pitchFamily="34" charset="0"/>
              </a:rPr>
              <a:t>Väestön keskittyminen heijastuu </a:t>
            </a:r>
            <a:r>
              <a:rPr lang="fi-FI" sz="2800" b="1" dirty="0">
                <a:solidFill>
                  <a:srgbClr val="000000"/>
                </a:solidFill>
                <a:latin typeface="Calibri" panose="020F0502020204030204"/>
                <a:ea typeface="+mn-ea"/>
                <a:cs typeface="Calibri" panose="020F0502020204030204" pitchFamily="34" charset="0"/>
              </a:rPr>
              <a:t>väestö- ja ikärakenteen muutoksiin kaikilla alueilla</a:t>
            </a:r>
            <a:endParaRPr lang="fi-FI" sz="2800" b="1" dirty="0"/>
          </a:p>
        </p:txBody>
      </p:sp>
      <p:sp>
        <p:nvSpPr>
          <p:cNvPr id="13" name="Tekstin paikkamerkki 5">
            <a:extLst>
              <a:ext uri="{FF2B5EF4-FFF2-40B4-BE49-F238E27FC236}">
                <a16:creationId xmlns:a16="http://schemas.microsoft.com/office/drawing/2014/main" id="{E8A43469-9CEB-45AD-B0C0-A938DA9ECA20}"/>
              </a:ext>
            </a:extLst>
          </p:cNvPr>
          <p:cNvSpPr txBox="1">
            <a:spLocks/>
          </p:cNvSpPr>
          <p:nvPr/>
        </p:nvSpPr>
        <p:spPr>
          <a:xfrm>
            <a:off x="300261" y="4964176"/>
            <a:ext cx="6263256" cy="1952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KOLMANNESSA KARTASSA </a:t>
            </a:r>
            <a:r>
              <a:rPr kumimoji="0" lang="fi-FI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kuvataan yli 64-vuotiaiden määrän osuutta 5 km x 5 km ruuduissa suhteessa ruudun koko väestöön vuonna 2019. </a:t>
            </a:r>
            <a:r>
              <a:rPr kumimoji="0" lang="fi-FI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Alu-eelliset</a:t>
            </a:r>
            <a:r>
              <a:rPr kumimoji="0" lang="fi-FI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erot ovat suuret maan eri osien ja maakuntien välillä sekä </a:t>
            </a:r>
            <a:r>
              <a:rPr kumimoji="0" lang="fi-FI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maakun</a:t>
            </a:r>
            <a:r>
              <a:rPr kumimoji="0" lang="fi-FI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-tien sisällä. 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Yli 64-vuotiaiden määrä kasvoi noin 323 000 henkilöllä koko maassa ja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Pohjois-Karjalassa noin +10 200 henkilöllä 2010-luvun aikana.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hape 312">
            <a:extLst>
              <a:ext uri="{FF2B5EF4-FFF2-40B4-BE49-F238E27FC236}">
                <a16:creationId xmlns:a16="http://schemas.microsoft.com/office/drawing/2014/main" id="{82133C69-5DE8-417E-B3FC-5A2ED8106C7E}"/>
              </a:ext>
            </a:extLst>
          </p:cNvPr>
          <p:cNvSpPr/>
          <p:nvPr/>
        </p:nvSpPr>
        <p:spPr>
          <a:xfrm>
            <a:off x="186813" y="6474032"/>
            <a:ext cx="3002745" cy="340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rebuchet MS"/>
                <a:cs typeface="Trebuchet MS"/>
                <a:sym typeface="Trebuchet MS"/>
              </a:rPr>
              <a:t>Lähde: Tilastokeskus, ruutuaineisto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rebuchet MS"/>
                <a:cs typeface="Trebuchet MS"/>
                <a:sym typeface="Trebuchet MS"/>
              </a:rPr>
              <a:t>Kartat: Susanna Haanpää 2020 ja Timo </a:t>
            </a:r>
            <a:r>
              <a:rPr kumimoji="0" lang="fi-FI" sz="9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rebuchet MS"/>
                <a:cs typeface="Trebuchet MS"/>
                <a:sym typeface="Trebuchet MS"/>
              </a:rPr>
              <a:t>Widbom</a:t>
            </a: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rebuchet MS"/>
                <a:cs typeface="Trebuchet MS"/>
                <a:sym typeface="Trebuchet MS"/>
              </a:rPr>
              <a:t>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893C0BB9-C79D-4146-A479-7BB26351DD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11" y="149466"/>
            <a:ext cx="4471776" cy="6391275"/>
          </a:xfrm>
          <a:prstGeom prst="rect">
            <a:avLst/>
          </a:prstGeom>
        </p:spPr>
      </p:pic>
      <p:pic>
        <p:nvPicPr>
          <p:cNvPr id="14" name="Sisällön paikkamerkki 7">
            <a:extLst>
              <a:ext uri="{FF2B5EF4-FFF2-40B4-BE49-F238E27FC236}">
                <a16:creationId xmlns:a16="http://schemas.microsoft.com/office/drawing/2014/main" id="{2B7E03F2-5349-494D-967C-173917E46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037" y="149466"/>
            <a:ext cx="4471776" cy="6324566"/>
          </a:xfrm>
          <a:prstGeom prst="rect">
            <a:avLst/>
          </a:prstGeom>
        </p:spPr>
      </p:pic>
      <p:pic>
        <p:nvPicPr>
          <p:cNvPr id="15" name="Kuva 14">
            <a:extLst>
              <a:ext uri="{FF2B5EF4-FFF2-40B4-BE49-F238E27FC236}">
                <a16:creationId xmlns:a16="http://schemas.microsoft.com/office/drawing/2014/main" id="{4CC71575-75A4-4ED7-AFB9-FB260B9040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4038" y="0"/>
            <a:ext cx="4761150" cy="6474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8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2" grpId="0"/>
      <p:bldP spid="10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C544B04A-590B-D34C-9CAC-CE56B50BEBD0}"/>
              </a:ext>
            </a:extLst>
          </p:cNvPr>
          <p:cNvSpPr txBox="1"/>
          <p:nvPr/>
        </p:nvSpPr>
        <p:spPr bwMode="auto">
          <a:xfrm flipV="1">
            <a:off x="9398492" y="6242759"/>
            <a:ext cx="2793507" cy="59184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vert="horz" wrap="none" lIns="121920" tIns="60960" rIns="12192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24" name="Kaavio 23">
            <a:extLst>
              <a:ext uri="{FF2B5EF4-FFF2-40B4-BE49-F238E27FC236}">
                <a16:creationId xmlns:a16="http://schemas.microsoft.com/office/drawing/2014/main" id="{4C14E826-C63E-E645-9DF0-AF818FABCD94}"/>
              </a:ext>
            </a:extLst>
          </p:cNvPr>
          <p:cNvGraphicFramePr>
            <a:graphicFrameLocks/>
          </p:cNvGraphicFramePr>
          <p:nvPr/>
        </p:nvGraphicFramePr>
        <p:xfrm>
          <a:off x="6095998" y="-2"/>
          <a:ext cx="6096001" cy="6858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5" name="Kaavio 24">
            <a:extLst>
              <a:ext uri="{FF2B5EF4-FFF2-40B4-BE49-F238E27FC236}">
                <a16:creationId xmlns:a16="http://schemas.microsoft.com/office/drawing/2014/main" id="{12522C93-32E0-0248-ACC3-1EB2440023CB}"/>
              </a:ext>
            </a:extLst>
          </p:cNvPr>
          <p:cNvGraphicFramePr>
            <a:graphicFrameLocks/>
          </p:cNvGraphicFramePr>
          <p:nvPr/>
        </p:nvGraphicFramePr>
        <p:xfrm>
          <a:off x="-3" y="-1"/>
          <a:ext cx="6096001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10" name="Suora yhdysviiva 9">
            <a:extLst>
              <a:ext uri="{FF2B5EF4-FFF2-40B4-BE49-F238E27FC236}">
                <a16:creationId xmlns:a16="http://schemas.microsoft.com/office/drawing/2014/main" id="{819D7D55-B4F9-AB44-BFBD-21BB7036E59E}"/>
              </a:ext>
            </a:extLst>
          </p:cNvPr>
          <p:cNvCxnSpPr>
            <a:cxnSpLocks/>
          </p:cNvCxnSpPr>
          <p:nvPr/>
        </p:nvCxnSpPr>
        <p:spPr>
          <a:xfrm>
            <a:off x="544496" y="2579532"/>
            <a:ext cx="5236429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yhdysviiva 10">
            <a:extLst>
              <a:ext uri="{FF2B5EF4-FFF2-40B4-BE49-F238E27FC236}">
                <a16:creationId xmlns:a16="http://schemas.microsoft.com/office/drawing/2014/main" id="{172AD38B-1523-7E48-8EF4-A7FEB6CB6BA6}"/>
              </a:ext>
            </a:extLst>
          </p:cNvPr>
          <p:cNvCxnSpPr>
            <a:cxnSpLocks/>
          </p:cNvCxnSpPr>
          <p:nvPr/>
        </p:nvCxnSpPr>
        <p:spPr>
          <a:xfrm>
            <a:off x="429782" y="5369951"/>
            <a:ext cx="5236429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kstiruutu 1">
            <a:extLst>
              <a:ext uri="{FF2B5EF4-FFF2-40B4-BE49-F238E27FC236}">
                <a16:creationId xmlns:a16="http://schemas.microsoft.com/office/drawing/2014/main" id="{B83844A4-A31E-E241-B3FC-D58010CFDA94}"/>
              </a:ext>
            </a:extLst>
          </p:cNvPr>
          <p:cNvSpPr txBox="1"/>
          <p:nvPr/>
        </p:nvSpPr>
        <p:spPr bwMode="auto">
          <a:xfrm>
            <a:off x="5056917" y="2022564"/>
            <a:ext cx="866987" cy="55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121920" tIns="60960" rIns="12192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Yli 65-vuotias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väestö 17,2%</a:t>
            </a: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574802EB-3F5C-DA4F-9992-A67D10072F00}"/>
              </a:ext>
            </a:extLst>
          </p:cNvPr>
          <p:cNvSpPr txBox="1"/>
          <p:nvPr/>
        </p:nvSpPr>
        <p:spPr bwMode="auto">
          <a:xfrm>
            <a:off x="5071476" y="4708207"/>
            <a:ext cx="866987" cy="55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121920" tIns="60960" rIns="12192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Työikäinen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väestö 61,4%</a:t>
            </a: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98D07A9C-B363-B546-BD52-E8BB709F59B4}"/>
              </a:ext>
            </a:extLst>
          </p:cNvPr>
          <p:cNvSpPr txBox="1"/>
          <p:nvPr/>
        </p:nvSpPr>
        <p:spPr bwMode="auto">
          <a:xfrm>
            <a:off x="5077003" y="5623446"/>
            <a:ext cx="866987" cy="55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121920" tIns="60960" rIns="12192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Alle 15-vuotias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väestö 21,4%</a:t>
            </a:r>
          </a:p>
        </p:txBody>
      </p:sp>
      <p:cxnSp>
        <p:nvCxnSpPr>
          <p:cNvPr id="18" name="Suora yhdysviiva 17">
            <a:extLst>
              <a:ext uri="{FF2B5EF4-FFF2-40B4-BE49-F238E27FC236}">
                <a16:creationId xmlns:a16="http://schemas.microsoft.com/office/drawing/2014/main" id="{348CCB29-671D-BE4F-BE0E-69AD0DBAB713}"/>
              </a:ext>
            </a:extLst>
          </p:cNvPr>
          <p:cNvCxnSpPr>
            <a:cxnSpLocks/>
          </p:cNvCxnSpPr>
          <p:nvPr/>
        </p:nvCxnSpPr>
        <p:spPr>
          <a:xfrm>
            <a:off x="6625938" y="2577977"/>
            <a:ext cx="5236429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uora yhdysviiva 18">
            <a:extLst>
              <a:ext uri="{FF2B5EF4-FFF2-40B4-BE49-F238E27FC236}">
                <a16:creationId xmlns:a16="http://schemas.microsoft.com/office/drawing/2014/main" id="{5B514462-1F8A-9143-A69C-89BBE30E84B2}"/>
              </a:ext>
            </a:extLst>
          </p:cNvPr>
          <p:cNvCxnSpPr>
            <a:cxnSpLocks/>
          </p:cNvCxnSpPr>
          <p:nvPr/>
        </p:nvCxnSpPr>
        <p:spPr>
          <a:xfrm>
            <a:off x="6625938" y="5366247"/>
            <a:ext cx="5236429" cy="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kstiruutu 19">
            <a:extLst>
              <a:ext uri="{FF2B5EF4-FFF2-40B4-BE49-F238E27FC236}">
                <a16:creationId xmlns:a16="http://schemas.microsoft.com/office/drawing/2014/main" id="{8EF44638-ABAD-BE47-937A-9AF5323FC844}"/>
              </a:ext>
            </a:extLst>
          </p:cNvPr>
          <p:cNvSpPr txBox="1"/>
          <p:nvPr/>
        </p:nvSpPr>
        <p:spPr bwMode="auto">
          <a:xfrm>
            <a:off x="11138359" y="2021010"/>
            <a:ext cx="866987" cy="55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121920" tIns="60960" rIns="12192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Yli 65-vuotias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väestö 39,5%</a:t>
            </a: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D0679B2B-8AD3-1F44-952B-4807846957E0}"/>
              </a:ext>
            </a:extLst>
          </p:cNvPr>
          <p:cNvSpPr txBox="1"/>
          <p:nvPr/>
        </p:nvSpPr>
        <p:spPr bwMode="auto">
          <a:xfrm>
            <a:off x="11152917" y="4706652"/>
            <a:ext cx="866987" cy="55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121920" tIns="60960" rIns="12192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Työikäinen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väestö 51,3%</a:t>
            </a:r>
          </a:p>
        </p:txBody>
      </p:sp>
      <p:sp>
        <p:nvSpPr>
          <p:cNvPr id="22" name="Tekstiruutu 21">
            <a:extLst>
              <a:ext uri="{FF2B5EF4-FFF2-40B4-BE49-F238E27FC236}">
                <a16:creationId xmlns:a16="http://schemas.microsoft.com/office/drawing/2014/main" id="{C4A515B3-BEFC-D848-B691-77B17D138405}"/>
              </a:ext>
            </a:extLst>
          </p:cNvPr>
          <p:cNvSpPr txBox="1"/>
          <p:nvPr/>
        </p:nvSpPr>
        <p:spPr bwMode="auto">
          <a:xfrm>
            <a:off x="11143381" y="5623446"/>
            <a:ext cx="866987" cy="55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121920" tIns="60960" rIns="12192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Alle 15-vuotias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67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väestö 9,2%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56111DC5-27AE-4B41-88E2-1EB545BFA434}"/>
              </a:ext>
            </a:extLst>
          </p:cNvPr>
          <p:cNvSpPr txBox="1"/>
          <p:nvPr/>
        </p:nvSpPr>
        <p:spPr>
          <a:xfrm>
            <a:off x="1521619" y="98779"/>
            <a:ext cx="6129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Kontiolahden väestöpyramidi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D3057C8C-082D-427B-A0A6-7771E84B1B99}"/>
              </a:ext>
            </a:extLst>
          </p:cNvPr>
          <p:cNvSpPr txBox="1"/>
          <p:nvPr/>
        </p:nvSpPr>
        <p:spPr>
          <a:xfrm>
            <a:off x="7484269" y="98779"/>
            <a:ext cx="6129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Georgia" panose="02040502050405020303" pitchFamily="18" charset="0"/>
                <a:ea typeface="+mn-ea"/>
                <a:cs typeface="Calibri" panose="020F0502020204030204" pitchFamily="34" charset="0"/>
              </a:rPr>
              <a:t>Ilomantsin väestöpyramidi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Georgi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10133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ruutu 1">
            <a:extLst>
              <a:ext uri="{FF2B5EF4-FFF2-40B4-BE49-F238E27FC236}">
                <a16:creationId xmlns:a16="http://schemas.microsoft.com/office/drawing/2014/main" id="{88298D63-2861-416D-BC63-F91EBEAC44D0}"/>
              </a:ext>
            </a:extLst>
          </p:cNvPr>
          <p:cNvSpPr txBox="1"/>
          <p:nvPr/>
        </p:nvSpPr>
        <p:spPr bwMode="auto">
          <a:xfrm>
            <a:off x="186813" y="1442472"/>
            <a:ext cx="4230182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Mikrosijainnin </a:t>
            </a:r>
            <a:r>
              <a:rPr kumimoji="0" lang="fi-FI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merkitys kasvoi kaikilla alueilla 2010-luvulla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Pohjois-Karjalassa ilmenee muiden maakuntien tavoin samanaikaisesti voimakasta keskittymistä, supistumista ja vakituisen asutuksen tyhjentymistä. Joensuun seudulla väestö kasvaa Joensuun ydinkaupunkiseudulla.</a:t>
            </a:r>
          </a:p>
        </p:txBody>
      </p:sp>
      <p:sp>
        <p:nvSpPr>
          <p:cNvPr id="11" name="Shape 312">
            <a:extLst>
              <a:ext uri="{FF2B5EF4-FFF2-40B4-BE49-F238E27FC236}">
                <a16:creationId xmlns:a16="http://schemas.microsoft.com/office/drawing/2014/main" id="{754AE068-012B-4510-A785-F6CD4D47F845}"/>
              </a:ext>
            </a:extLst>
          </p:cNvPr>
          <p:cNvSpPr/>
          <p:nvPr/>
        </p:nvSpPr>
        <p:spPr>
          <a:xfrm>
            <a:off x="186813" y="6474032"/>
            <a:ext cx="3002745" cy="3400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rebuchet MS"/>
                <a:cs typeface="Trebuchet MS"/>
                <a:sym typeface="Trebuchet MS"/>
              </a:rPr>
              <a:t>Lähde: Tilastokeskus, ruutuaineisto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rebuchet MS"/>
                <a:cs typeface="Trebuchet MS"/>
                <a:sym typeface="Trebuchet MS"/>
              </a:rPr>
              <a:t>Kartat: Susanna Haanpää 2020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E0F75B8F-8F00-4EF5-8EF0-490B9AE87D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0533" y="142875"/>
            <a:ext cx="5482367" cy="5981700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C9310462-9BDC-4005-9D1E-4A924E9737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1508" y="-1"/>
            <a:ext cx="5301391" cy="6124575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A40916BF-F61C-4DD0-B3FC-790FCAD1F4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5263" y="-2"/>
            <a:ext cx="5234312" cy="604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451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orakulmio 11">
            <a:extLst>
              <a:ext uri="{FF2B5EF4-FFF2-40B4-BE49-F238E27FC236}">
                <a16:creationId xmlns:a16="http://schemas.microsoft.com/office/drawing/2014/main" id="{40C70A8E-60E6-4117-8BF2-60198B137697}"/>
              </a:ext>
            </a:extLst>
          </p:cNvPr>
          <p:cNvSpPr/>
          <p:nvPr/>
        </p:nvSpPr>
        <p:spPr>
          <a:xfrm>
            <a:off x="2262219" y="4883299"/>
            <a:ext cx="39838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VTT, asiantuntija | Timo Aro | 6.11.2019 |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6DC90C81-879E-4A4E-AAFA-A5345EA79FFC}"/>
              </a:ext>
            </a:extLst>
          </p:cNvPr>
          <p:cNvSpPr txBox="1"/>
          <p:nvPr/>
        </p:nvSpPr>
        <p:spPr>
          <a:xfrm>
            <a:off x="378618" y="1863526"/>
            <a:ext cx="4650581" cy="2985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Onko </a:t>
            </a:r>
            <a:r>
              <a:rPr kumimoji="0" lang="fi-FI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Pohjois-Karjala</a:t>
            </a:r>
            <a:r>
              <a:rPr kumimoji="0" lang="fi-FI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voittaja, sinnittelijä vai häviäjä alueiden välisessä kilpailussa?</a:t>
            </a:r>
            <a:endParaRPr kumimoji="0" lang="fi-FI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A65BA039-CCF6-4D93-8C27-31381EFD0F4E}"/>
              </a:ext>
            </a:extLst>
          </p:cNvPr>
          <p:cNvSpPr txBox="1"/>
          <p:nvPr/>
        </p:nvSpPr>
        <p:spPr>
          <a:xfrm>
            <a:off x="6646068" y="1863526"/>
            <a:ext cx="503158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Georgia" panose="02040502050405020303" pitchFamily="18" charset="0"/>
              </a:rPr>
              <a:t>Kriittinen </a:t>
            </a:r>
            <a:r>
              <a:rPr lang="fi-FI" sz="3600" b="1" dirty="0">
                <a:solidFill>
                  <a:srgbClr val="000000"/>
                </a:solidFill>
                <a:highlight>
                  <a:srgbClr val="FECD0C"/>
                </a:highlight>
                <a:latin typeface="Georgia" panose="02040502050405020303" pitchFamily="18" charset="0"/>
              </a:rPr>
              <a:t>kysymys</a:t>
            </a: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Georgia" panose="02040502050405020303" pitchFamily="18" charset="0"/>
              </a:rPr>
              <a:t>: </a:t>
            </a:r>
            <a:r>
              <a:rPr kumimoji="0" lang="fi-FI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Joensuun </a:t>
            </a:r>
            <a:r>
              <a:rPr kumimoji="0" lang="fi-FI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ydinkaupun-kiseudun</a:t>
            </a:r>
            <a:r>
              <a:rPr kumimoji="0" lang="fi-FI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asema </a:t>
            </a:r>
            <a:r>
              <a:rPr kumimoji="0" lang="fi-FI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aluei-den</a:t>
            </a:r>
            <a:r>
              <a:rPr kumimoji="0" lang="fi-FI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välisessä </a:t>
            </a:r>
            <a:r>
              <a:rPr kumimoji="0" lang="fi-FI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kilpailus-sa</a:t>
            </a:r>
            <a:r>
              <a:rPr kumimoji="0" lang="fi-FI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!</a:t>
            </a:r>
            <a:endParaRPr kumimoji="0" lang="fi-FI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74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6857999"/>
          </a:xfr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i-FI" sz="3600" i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Otsikko 4"/>
          <p:cNvSpPr txBox="1">
            <a:spLocks/>
          </p:cNvSpPr>
          <p:nvPr/>
        </p:nvSpPr>
        <p:spPr bwMode="auto">
          <a:xfrm>
            <a:off x="627018" y="283495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9E131C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2pPr>
            <a:lvl3pPr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3pPr>
            <a:lvl4pPr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4pPr>
            <a:lvl5pPr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189"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377"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566"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754"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4000" i="1" dirty="0">
                <a:solidFill>
                  <a:srgbClr val="FFFFFF"/>
                </a:solidFill>
                <a:latin typeface="Trebuchet MS" panose="020B0603020202020204"/>
              </a:rPr>
              <a:t>2</a:t>
            </a:r>
            <a:r>
              <a:rPr kumimoji="0" lang="fi-FI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+mj-cs"/>
              </a:rPr>
              <a:t>. Joensuun seudun positio ”kovan elinvoiman” tunnusluvuissa suhteessa muihin suuriin ja keskisuuriin kaupunkiseutuihin</a:t>
            </a:r>
          </a:p>
        </p:txBody>
      </p:sp>
    </p:spTree>
    <p:extLst>
      <p:ext uri="{BB962C8B-B14F-4D97-AF65-F5344CB8AC3E}">
        <p14:creationId xmlns:p14="http://schemas.microsoft.com/office/powerpoint/2010/main" val="5458770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78DB0349-155F-4E7E-A495-CE0FBA3B89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50" y="257174"/>
            <a:ext cx="5934075" cy="5934075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9D73704-80BA-4FD7-9C88-542711FEF837}"/>
              </a:ext>
            </a:extLst>
          </p:cNvPr>
          <p:cNvSpPr txBox="1">
            <a:spLocks/>
          </p:cNvSpPr>
          <p:nvPr/>
        </p:nvSpPr>
        <p:spPr>
          <a:xfrm>
            <a:off x="333375" y="666751"/>
            <a:ext cx="10627451" cy="426297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j-ea"/>
                <a:cs typeface="+mj-cs"/>
              </a:rPr>
              <a:t>Alustuksen ydinsisältö</a:t>
            </a:r>
          </a:p>
        </p:txBody>
      </p:sp>
      <p:sp>
        <p:nvSpPr>
          <p:cNvPr id="5" name="Sisällön paikkamerkki 2">
            <a:extLst>
              <a:ext uri="{FF2B5EF4-FFF2-40B4-BE49-F238E27FC236}">
                <a16:creationId xmlns:a16="http://schemas.microsoft.com/office/drawing/2014/main" id="{56870001-1437-4FB9-8D29-E4DE73E17E69}"/>
              </a:ext>
            </a:extLst>
          </p:cNvPr>
          <p:cNvSpPr txBox="1">
            <a:spLocks/>
          </p:cNvSpPr>
          <p:nvPr/>
        </p:nvSpPr>
        <p:spPr bwMode="auto">
          <a:xfrm>
            <a:off x="333374" y="1351914"/>
            <a:ext cx="5591175" cy="4629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342891" indent="-342891" algn="l" defTabSz="457189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2932" indent="-285744" algn="l" defTabSz="457189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 baseline="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1142971" indent="-228594" algn="l" defTabSz="457189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3pPr>
            <a:lvl4pPr marL="1600160" indent="-228594" algn="l" defTabSz="457189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4pPr>
            <a:lvl5pPr marL="2057349" indent="-228594" algn="l" defTabSz="457189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167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fi-FI" sz="2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ＭＳ Ｐゴシック" pitchFamily="34" charset="-128"/>
              <a:cs typeface="+mn-cs"/>
            </a:endParaRPr>
          </a:p>
          <a:p>
            <a:pPr marL="0" marR="0" lvl="0" indent="0" algn="l" defTabSz="457167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fi-FI" sz="29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Trebuchet MS" panose="020B0603020202020204"/>
                <a:ea typeface="ＭＳ Ｐゴシック" pitchFamily="34" charset="-128"/>
                <a:cs typeface="+mn-cs"/>
              </a:rPr>
              <a:t>Alustuksen keskeinen tavoite on muodostaa kokonaisvaltainen tilannekuva </a:t>
            </a:r>
            <a:r>
              <a:rPr lang="fi-FI" sz="2933" dirty="0">
                <a:solidFill>
                  <a:srgbClr val="000000"/>
                </a:solidFill>
                <a:highlight>
                  <a:srgbClr val="FECD0C"/>
                </a:highlight>
                <a:latin typeface="Trebuchet MS" panose="020B0603020202020204"/>
              </a:rPr>
              <a:t> </a:t>
            </a:r>
            <a:endParaRPr kumimoji="0" lang="fi-FI" sz="29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ECD0C"/>
              </a:highlight>
              <a:uLnTx/>
              <a:uFillTx/>
              <a:latin typeface="Trebuchet MS" panose="020B0603020202020204"/>
              <a:ea typeface="ＭＳ Ｐゴシック" pitchFamily="34" charset="-128"/>
              <a:cs typeface="+mn-cs"/>
            </a:endParaRPr>
          </a:p>
          <a:p>
            <a:pPr marL="342891" marR="0" lvl="0" indent="-342891" algn="l" defTabSz="457167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2533" dirty="0">
                <a:solidFill>
                  <a:srgbClr val="000000"/>
                </a:solidFill>
                <a:latin typeface="Trebuchet MS" panose="020B0603020202020204"/>
              </a:rPr>
              <a:t>Pohjois-Karjalan maakunnan alue- ja väestönkehityksen tilannekuvas-</a:t>
            </a:r>
            <a:r>
              <a:rPr lang="fi-FI" sz="2533" dirty="0" err="1">
                <a:solidFill>
                  <a:srgbClr val="000000"/>
                </a:solidFill>
                <a:latin typeface="Trebuchet MS" panose="020B0603020202020204"/>
              </a:rPr>
              <a:t>ta</a:t>
            </a:r>
            <a:r>
              <a:rPr lang="fi-FI" sz="2533" dirty="0">
                <a:solidFill>
                  <a:srgbClr val="000000"/>
                </a:solidFill>
                <a:latin typeface="Trebuchet MS" panose="020B0603020202020204"/>
              </a:rPr>
              <a:t> suhteessa koko maan </a:t>
            </a:r>
            <a:r>
              <a:rPr lang="fi-FI" sz="2533" dirty="0" err="1">
                <a:solidFill>
                  <a:srgbClr val="000000"/>
                </a:solidFill>
                <a:latin typeface="Trebuchet MS" panose="020B0603020202020204"/>
              </a:rPr>
              <a:t>kehityk-seen</a:t>
            </a:r>
            <a:endParaRPr lang="fi-FI" sz="2533" dirty="0">
              <a:solidFill>
                <a:srgbClr val="000000"/>
              </a:solidFill>
              <a:latin typeface="Trebuchet MS" panose="020B0603020202020204"/>
            </a:endParaRPr>
          </a:p>
          <a:p>
            <a:pPr marL="342891" marR="0" lvl="0" indent="-342891" algn="l" defTabSz="457167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i-FI" sz="2533" dirty="0">
                <a:solidFill>
                  <a:srgbClr val="000000"/>
                </a:solidFill>
                <a:latin typeface="Trebuchet MS" panose="020B0603020202020204"/>
              </a:rPr>
              <a:t>Joensuun seudun positiosta ”kovan elinvoiman” tunnusluvuista v</a:t>
            </a:r>
            <a:r>
              <a:rPr kumimoji="0" lang="fi-FI" sz="2533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+mn-cs"/>
              </a:rPr>
              <a:t>errat-tuna</a:t>
            </a:r>
            <a:r>
              <a:rPr kumimoji="0" lang="fi-FI" sz="2533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+mn-cs"/>
              </a:rPr>
              <a:t> C23-kaupunkien ympärillä oleviin kaupunkiseutuihin</a:t>
            </a:r>
          </a:p>
          <a:p>
            <a:pPr marL="0" marR="0" lvl="0" indent="0" algn="l" defTabSz="457167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endParaRPr kumimoji="0" lang="fi-FI" sz="2533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ＭＳ Ｐゴシック" pitchFamily="34" charset="-128"/>
              <a:cs typeface="+mn-cs"/>
            </a:endParaRPr>
          </a:p>
          <a:p>
            <a:pPr marL="0" marR="0" lvl="0" indent="0" algn="l" defTabSz="457167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ＭＳ Ｐゴシック" pitchFamily="34" charset="-128"/>
              <a:cs typeface="+mn-cs"/>
            </a:endParaRPr>
          </a:p>
          <a:p>
            <a:pPr marL="342874" marR="0" lvl="0" indent="-342874" algn="l" defTabSz="457167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ＭＳ Ｐゴシック" pitchFamily="34" charset="-128"/>
              <a:cs typeface="+mn-cs"/>
            </a:endParaRPr>
          </a:p>
          <a:p>
            <a:pPr marL="342874" marR="0" lvl="0" indent="-342874" algn="l" defTabSz="457167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ＭＳ Ｐゴシック" pitchFamily="34" charset="-128"/>
              <a:cs typeface="+mn-cs"/>
            </a:endParaRPr>
          </a:p>
          <a:p>
            <a:pPr marL="342874" marR="0" lvl="0" indent="-342874" algn="l" defTabSz="457167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ＭＳ Ｐゴシック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15648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B2A3B32-C38C-B747-A962-F997E4EC6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733" dirty="0"/>
              <a:t>SCREEN.IO –TYÖKALUN KÄYTTÖ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E70B030-2D35-D140-B047-8CBF3618C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4"/>
            <a:ext cx="5955323" cy="4525963"/>
          </a:xfrm>
        </p:spPr>
        <p:txBody>
          <a:bodyPr/>
          <a:lstStyle/>
          <a:p>
            <a:pPr marL="0" indent="0">
              <a:buNone/>
            </a:pPr>
            <a:r>
              <a:rPr lang="fi-FI" sz="1867" dirty="0" err="1"/>
              <a:t>Screen.io</a:t>
            </a:r>
            <a:r>
              <a:rPr lang="fi-FI" sz="1867" dirty="0"/>
              <a:t> on selainpohjainen työkalu, jossa yleisö voi osallistua keskusteluihin, kyselyihin ja äänestyksiin omalta älypuhelimeltaan, tabletiltaan tai tietokoneeltaan</a:t>
            </a:r>
          </a:p>
          <a:p>
            <a:pPr marL="0" indent="0">
              <a:buNone/>
            </a:pPr>
            <a:endParaRPr lang="fi-FI" sz="1867" dirty="0"/>
          </a:p>
          <a:p>
            <a:pPr marL="0" indent="0">
              <a:buNone/>
            </a:pPr>
            <a:r>
              <a:rPr lang="fi-FI" sz="2133" b="1" dirty="0"/>
              <a:t>Ohje käyttöön:</a:t>
            </a:r>
          </a:p>
          <a:p>
            <a:pPr marL="0" indent="0">
              <a:buNone/>
            </a:pPr>
            <a:r>
              <a:rPr lang="fi-FI" sz="1867" dirty="0"/>
              <a:t>Mene osoitteeseen: </a:t>
            </a:r>
          </a:p>
          <a:p>
            <a:pPr marL="0" indent="0">
              <a:buNone/>
            </a:pPr>
            <a:r>
              <a:rPr lang="fi-FI" dirty="0">
                <a:solidFill>
                  <a:schemeClr val="tx2"/>
                </a:solidFill>
                <a:hlinkClick r:id="rId3"/>
              </a:rPr>
              <a:t>https://mdi.screen.io/pohjoisk</a:t>
            </a:r>
            <a:endParaRPr lang="fi-FI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fi-FI" sz="1867" dirty="0"/>
              <a:t>Tai käytä viereistä QR-koodia </a:t>
            </a:r>
            <a:endParaRPr lang="fi-FI" sz="1867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i-FI" sz="1867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i-FI" sz="1867" b="1" dirty="0"/>
          </a:p>
          <a:p>
            <a:pPr marL="0" indent="0">
              <a:buNone/>
            </a:pPr>
            <a:endParaRPr lang="fi-FI" sz="1867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9B074CA-212E-E347-80AE-F70997B93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624" y="1417640"/>
            <a:ext cx="4750777" cy="4750777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AB4BE3DD-BC24-CB4B-90A6-E3E505B1260C}"/>
              </a:ext>
            </a:extLst>
          </p:cNvPr>
          <p:cNvSpPr txBox="1"/>
          <p:nvPr/>
        </p:nvSpPr>
        <p:spPr bwMode="auto">
          <a:xfrm>
            <a:off x="8267337" y="43426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121920" tIns="60960" rIns="121920" bIns="0" numCol="1" rtlCol="0" anchor="b" anchorCtr="0" compatLnSpc="1">
            <a:prstTxWarp prst="textNoShape">
              <a:avLst/>
            </a:prstTxWarp>
            <a:noAutofit/>
          </a:bodyPr>
          <a:lstStyle/>
          <a:p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23540428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99F0A8A2-4D9E-4797-8BD4-1D6F178E7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126" y="1853022"/>
            <a:ext cx="10627451" cy="4154171"/>
          </a:xfrm>
        </p:spPr>
        <p:txBody>
          <a:bodyPr numCol="1"/>
          <a:lstStyle/>
          <a:p>
            <a:r>
              <a:rPr lang="fi-FI" sz="3200" dirty="0"/>
              <a:t>3. Mitkä ovat a) Pohjois-Karjalan ja b) Joensuun elinvoiman ja elinvoimaisuuden tärkeimmät pilarit tällä hetkellä? 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78486ABB-6968-493A-B3A5-ACBF1822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600" dirty="0" err="1"/>
              <a:t>Screenio</a:t>
            </a:r>
            <a:r>
              <a:rPr lang="fi-FI" sz="3600" dirty="0"/>
              <a:t>-kysymykset</a:t>
            </a:r>
          </a:p>
        </p:txBody>
      </p:sp>
    </p:spTree>
    <p:extLst>
      <p:ext uri="{BB962C8B-B14F-4D97-AF65-F5344CB8AC3E}">
        <p14:creationId xmlns:p14="http://schemas.microsoft.com/office/powerpoint/2010/main" val="19895695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Sisällön paikkamerkki 2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809633311"/>
              </p:ext>
            </p:extLst>
          </p:nvPr>
        </p:nvGraphicFramePr>
        <p:xfrm>
          <a:off x="303788" y="607164"/>
          <a:ext cx="11584424" cy="59548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6" name="Suora yhdysviiva 5"/>
          <p:cNvCxnSpPr>
            <a:cxnSpLocks/>
          </p:cNvCxnSpPr>
          <p:nvPr/>
        </p:nvCxnSpPr>
        <p:spPr>
          <a:xfrm flipH="1">
            <a:off x="2682170" y="3977953"/>
            <a:ext cx="30845" cy="2385059"/>
          </a:xfrm>
          <a:prstGeom prst="line">
            <a:avLst/>
          </a:prstGeom>
          <a:ln w="127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uora yhdysviiva 6"/>
          <p:cNvCxnSpPr>
            <a:cxnSpLocks/>
          </p:cNvCxnSpPr>
          <p:nvPr/>
        </p:nvCxnSpPr>
        <p:spPr>
          <a:xfrm flipH="1">
            <a:off x="4986174" y="4069100"/>
            <a:ext cx="15366" cy="2272883"/>
          </a:xfrm>
          <a:prstGeom prst="line">
            <a:avLst/>
          </a:prstGeom>
          <a:ln w="127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uora yhdysviiva 7"/>
          <p:cNvCxnSpPr>
            <a:cxnSpLocks/>
          </p:cNvCxnSpPr>
          <p:nvPr/>
        </p:nvCxnSpPr>
        <p:spPr>
          <a:xfrm>
            <a:off x="7435096" y="3977953"/>
            <a:ext cx="22794" cy="2385059"/>
          </a:xfrm>
          <a:prstGeom prst="line">
            <a:avLst/>
          </a:prstGeom>
          <a:ln w="127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uora yhdysviiva 8"/>
          <p:cNvCxnSpPr>
            <a:cxnSpLocks/>
          </p:cNvCxnSpPr>
          <p:nvPr/>
        </p:nvCxnSpPr>
        <p:spPr>
          <a:xfrm flipH="1">
            <a:off x="9609038" y="4069100"/>
            <a:ext cx="21174" cy="2272883"/>
          </a:xfrm>
          <a:prstGeom prst="line">
            <a:avLst/>
          </a:prstGeom>
          <a:ln w="12700"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uorakulmio 9"/>
          <p:cNvSpPr/>
          <p:nvPr/>
        </p:nvSpPr>
        <p:spPr>
          <a:xfrm>
            <a:off x="282484" y="3972077"/>
            <a:ext cx="225144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Millainen on alueen elinvoimaisuus kasvun ja 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KASVUN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osatekijöiden perusteella?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Miten alue menestyy keskeisillä tunnusluvuilla alueiden välisessä </a:t>
            </a: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kilpai-lussa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?</a:t>
            </a: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11" name="Suorakulmio 10"/>
          <p:cNvSpPr/>
          <p:nvPr/>
        </p:nvSpPr>
        <p:spPr>
          <a:xfrm>
            <a:off x="2752061" y="3977953"/>
            <a:ext cx="21724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Kuinka houkutteleva, kiinnostava, </a:t>
            </a: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dynaami-nen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ja vetovoimainen alue on 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ULKOPUOLIS-TEN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näkökulmasta?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Millainen on muutto-halukkuus alueelle?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Millainen on </a:t>
            </a: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tulomuut-tajien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profiili?</a:t>
            </a: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12" name="Suorakulmio 11"/>
          <p:cNvSpPr/>
          <p:nvPr/>
        </p:nvSpPr>
        <p:spPr>
          <a:xfrm>
            <a:off x="5079570" y="3972077"/>
            <a:ext cx="23783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Millainen alue on alueen </a:t>
            </a:r>
            <a:r>
              <a:rPr kumimoji="0" lang="fi-FI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OMIEN ASUKKAIDEN JA TOIMIJOIDEN </a:t>
            </a: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näkökulmis-ta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Kuinka tyytyväisiä alueen toimijat ovat palveluihin ja omaan asuin- ja </a:t>
            </a: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elinym-päristöön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Miten asukkaat viihtyvät alueella?</a:t>
            </a: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13" name="Suorakulmio 12"/>
          <p:cNvSpPr/>
          <p:nvPr/>
        </p:nvSpPr>
        <p:spPr>
          <a:xfrm>
            <a:off x="7527273" y="3967242"/>
            <a:ext cx="200321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- Onko alueella jotain täysin poikkeuksellista ja muista erottuvaa, jotka keräävät virtoja alueelle ja saavat ihmiset tulemaan kerta toisensa jälkeen alueelle? </a:t>
            </a:r>
          </a:p>
        </p:txBody>
      </p:sp>
      <p:sp>
        <p:nvSpPr>
          <p:cNvPr id="14" name="Suorakulmio 13"/>
          <p:cNvSpPr/>
          <p:nvPr/>
        </p:nvSpPr>
        <p:spPr>
          <a:xfrm>
            <a:off x="9793393" y="3967242"/>
            <a:ext cx="2302971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Millainen on alueen henkinen ilmapiiri ja mentaliteetti?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Luottavatko ja arvosta-</a:t>
            </a: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vatko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alueen toimijat toisiaan?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Millainen on alueen tekemisen kulttuuri, saadaanko asioita </a:t>
            </a:r>
            <a:r>
              <a:rPr kumimoji="0" lang="fi-FI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aikai</a:t>
            </a:r>
            <a:r>
              <a:rPr kumimoji="0" lang="fi-FI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-seksi?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</p:txBody>
      </p:sp>
      <p:sp>
        <p:nvSpPr>
          <p:cNvPr id="5" name="Suorakulmio 4">
            <a:extLst>
              <a:ext uri="{FF2B5EF4-FFF2-40B4-BE49-F238E27FC236}">
                <a16:creationId xmlns:a16="http://schemas.microsoft.com/office/drawing/2014/main" id="{8E65C51A-2669-4170-9B63-AB3BF2A302DF}"/>
              </a:ext>
            </a:extLst>
          </p:cNvPr>
          <p:cNvSpPr/>
          <p:nvPr/>
        </p:nvSpPr>
        <p:spPr>
          <a:xfrm>
            <a:off x="759527" y="85601"/>
            <a:ext cx="10387196" cy="728573"/>
          </a:xfrm>
          <a:prstGeom prst="rect">
            <a:avLst/>
          </a:prstGeom>
          <a:solidFill>
            <a:srgbClr val="FECD0C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b="1" kern="0" dirty="0">
                <a:solidFill>
                  <a:srgbClr val="000000"/>
                </a:solidFill>
                <a:latin typeface="Arial Black" panose="020B0A04020102020204" pitchFamily="34" charset="0"/>
              </a:rPr>
              <a:t>ELINVOIMA</a:t>
            </a:r>
            <a:r>
              <a:rPr kumimoji="0" lang="fi-FI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 osana menestyvän alueen viitekehystä</a:t>
            </a:r>
          </a:p>
        </p:txBody>
      </p:sp>
    </p:spTree>
    <p:extLst>
      <p:ext uri="{BB962C8B-B14F-4D97-AF65-F5344CB8AC3E}">
        <p14:creationId xmlns:p14="http://schemas.microsoft.com/office/powerpoint/2010/main" val="3353004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orakulmio 5">
            <a:extLst>
              <a:ext uri="{FF2B5EF4-FFF2-40B4-BE49-F238E27FC236}">
                <a16:creationId xmlns:a16="http://schemas.microsoft.com/office/drawing/2014/main" id="{92825CEB-3D8D-403F-9CD6-51D3D9041792}"/>
              </a:ext>
            </a:extLst>
          </p:cNvPr>
          <p:cNvSpPr/>
          <p:nvPr/>
        </p:nvSpPr>
        <p:spPr>
          <a:xfrm>
            <a:off x="229825" y="1014925"/>
            <a:ext cx="3075806" cy="22211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CD2D"/>
                </a:highlight>
                <a:uLnTx/>
                <a:uFillTx/>
                <a:latin typeface="Trebuchet MS" panose="020B0603020202020204"/>
                <a:ea typeface="+mn-ea"/>
                <a:cs typeface="+mn-cs"/>
              </a:rPr>
              <a:t>1. </a:t>
            </a:r>
            <a:r>
              <a:rPr lang="fi-FI" b="1" dirty="0">
                <a:solidFill>
                  <a:srgbClr val="000000"/>
                </a:solidFill>
                <a:highlight>
                  <a:srgbClr val="FFCD2D"/>
                </a:highlight>
                <a:latin typeface="Trebuchet MS" panose="020B0603020202020204"/>
              </a:rPr>
              <a:t>ULKOINEN</a:t>
            </a: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CD2D"/>
                </a:highlight>
                <a:uLnTx/>
                <a:uFillTx/>
                <a:latin typeface="Trebuchet MS" panose="020B0603020202020204"/>
                <a:ea typeface="+mn-ea"/>
                <a:cs typeface="+mn-cs"/>
              </a:rPr>
              <a:t> ELINVOIMA</a:t>
            </a:r>
            <a:endParaRPr kumimoji="0" lang="fi-FI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Alueen ulkoiseen elinvoimaan vai-</a:t>
            </a:r>
            <a:r>
              <a:rPr kumimoji="0" lang="fi-FI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kuttavat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isot toimintaympäristön muutostekijät, jotka ilmenevät keskipitkällä ja pitkällä aikavälillä. Ominaista vahva riippuvuus- ja vuorovaikutussuhde muiden tekemiin valintoihin ja päätöksiin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FBB8A4CE-EB38-4DA0-AFBE-B5221B343DDE}"/>
              </a:ext>
            </a:extLst>
          </p:cNvPr>
          <p:cNvSpPr/>
          <p:nvPr/>
        </p:nvSpPr>
        <p:spPr>
          <a:xfrm>
            <a:off x="3440911" y="1014925"/>
            <a:ext cx="2997200" cy="25288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50000"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CD2D"/>
                </a:highlight>
                <a:uLnTx/>
                <a:uFillTx/>
                <a:latin typeface="Trebuchet MS" panose="020B0603020202020204"/>
                <a:ea typeface="+mn-ea"/>
                <a:cs typeface="+mn-cs"/>
              </a:rPr>
              <a:t>2. SISÄINEN ELINVOIMA</a:t>
            </a:r>
          </a:p>
          <a:p>
            <a:pPr marL="0" marR="0" lvl="0" indent="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50000"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Alueen sisäiseen elinvoimaan vai-</a:t>
            </a:r>
            <a:r>
              <a:rPr kumimoji="0" lang="fi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kuttavat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sisäiset </a:t>
            </a:r>
            <a:r>
              <a:rPr kumimoji="0" lang="fi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toimintaympä-ristön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tekijät, jotka liittyvät omiin valintoihin, päätöksiin ja tekoihin. Ominaista yleinen ilmapiiri, pää-</a:t>
            </a:r>
            <a:r>
              <a:rPr kumimoji="0" lang="fi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töksentekokyky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, yksimielisyys, luottamus, kyky reagoida muu-</a:t>
            </a:r>
            <a:r>
              <a:rPr kumimoji="0" lang="fi-FI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toksiin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jne.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E504BFD2-77BC-4FFB-8C0E-FDE89D412D48}"/>
              </a:ext>
            </a:extLst>
          </p:cNvPr>
          <p:cNvSpPr/>
          <p:nvPr/>
        </p:nvSpPr>
        <p:spPr>
          <a:xfrm>
            <a:off x="246008" y="3684401"/>
            <a:ext cx="3139441" cy="2193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50000"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CD2D"/>
                </a:highlight>
                <a:uLnTx/>
                <a:uFillTx/>
                <a:latin typeface="Trebuchet MS" panose="020B0603020202020204"/>
                <a:ea typeface="+mn-ea"/>
                <a:cs typeface="+mn-cs"/>
              </a:rPr>
              <a:t>3. </a:t>
            </a:r>
            <a:r>
              <a:rPr lang="fi-FI" b="1" dirty="0">
                <a:solidFill>
                  <a:srgbClr val="000000"/>
                </a:solidFill>
                <a:highlight>
                  <a:srgbClr val="FFCD2D"/>
                </a:highlight>
                <a:latin typeface="Trebuchet MS" panose="020B0603020202020204"/>
              </a:rPr>
              <a:t>KOVA ELINVOIMA</a:t>
            </a:r>
          </a:p>
          <a:p>
            <a:pPr marL="0" marR="0" lvl="0" indent="0" algn="l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ct val="150000"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Kasvuun tai kasvun osatekijöihin liittyvät tekijät, jotka ovat mitat-tavissa ja vertailtavissa sekä mää-</a:t>
            </a:r>
            <a:r>
              <a:rPr kumimoji="0" lang="fi-FI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rällisillä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että suhteellisilla tunnus-luvuilla. Mahdollistaa tilastollisen vertailun suhteessa muihin tai aikaisempaan kehitykseen.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FCD2D"/>
                </a:highligh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pic>
        <p:nvPicPr>
          <p:cNvPr id="14" name="Kuva 13">
            <a:extLst>
              <a:ext uri="{FF2B5EF4-FFF2-40B4-BE49-F238E27FC236}">
                <a16:creationId xmlns:a16="http://schemas.microsoft.com/office/drawing/2014/main" id="{DB38BF93-C430-4310-8A14-8DCB920DE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644" y="295278"/>
            <a:ext cx="5358886" cy="5829295"/>
          </a:xfrm>
          <a:prstGeom prst="rect">
            <a:avLst/>
          </a:prstGeom>
        </p:spPr>
      </p:pic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8A4B4B82-ACA8-46ED-8633-848510A4C8EB}"/>
              </a:ext>
            </a:extLst>
          </p:cNvPr>
          <p:cNvCxnSpPr>
            <a:cxnSpLocks/>
          </p:cNvCxnSpPr>
          <p:nvPr/>
        </p:nvCxnSpPr>
        <p:spPr>
          <a:xfrm flipV="1">
            <a:off x="3281279" y="1014925"/>
            <a:ext cx="1" cy="5289218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>
            <a:extLst>
              <a:ext uri="{FF2B5EF4-FFF2-40B4-BE49-F238E27FC236}">
                <a16:creationId xmlns:a16="http://schemas.microsoft.com/office/drawing/2014/main" id="{FF08F56F-311A-4AEF-A833-9E2FA31C93F3}"/>
              </a:ext>
            </a:extLst>
          </p:cNvPr>
          <p:cNvCxnSpPr>
            <a:cxnSpLocks/>
          </p:cNvCxnSpPr>
          <p:nvPr/>
        </p:nvCxnSpPr>
        <p:spPr>
          <a:xfrm flipH="1">
            <a:off x="301471" y="3548140"/>
            <a:ext cx="6136640" cy="0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uorakulmio 4">
            <a:extLst>
              <a:ext uri="{FF2B5EF4-FFF2-40B4-BE49-F238E27FC236}">
                <a16:creationId xmlns:a16="http://schemas.microsoft.com/office/drawing/2014/main" id="{D200337B-AE32-4C96-870F-2E84D75AA9B7}"/>
              </a:ext>
            </a:extLst>
          </p:cNvPr>
          <p:cNvSpPr/>
          <p:nvPr/>
        </p:nvSpPr>
        <p:spPr>
          <a:xfrm>
            <a:off x="111932" y="173940"/>
            <a:ext cx="6326177" cy="759318"/>
          </a:xfrm>
          <a:prstGeom prst="rect">
            <a:avLst/>
          </a:prstGeom>
          <a:solidFill>
            <a:srgbClr val="FECD0C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Mistä me puhumme, kun puhumme alueen elinvoimasta?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27974DED-D623-4527-9C5B-C2BDD0399B13}"/>
              </a:ext>
            </a:extLst>
          </p:cNvPr>
          <p:cNvSpPr txBox="1"/>
          <p:nvPr/>
        </p:nvSpPr>
        <p:spPr>
          <a:xfrm>
            <a:off x="3374813" y="3680082"/>
            <a:ext cx="2982913" cy="2221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1" dirty="0">
                <a:solidFill>
                  <a:srgbClr val="000000"/>
                </a:solidFill>
                <a:highlight>
                  <a:srgbClr val="FFCD2D"/>
                </a:highlight>
                <a:latin typeface="+mj-lt"/>
              </a:rPr>
              <a:t>4. PEHMEÄ ELINVOIMA</a:t>
            </a:r>
            <a:r>
              <a:rPr lang="fi-FI" b="1" dirty="0">
                <a:solidFill>
                  <a:srgbClr val="C00000"/>
                </a:solidFill>
                <a:latin typeface="+mj-lt"/>
              </a:rPr>
              <a:t> </a:t>
            </a:r>
            <a:r>
              <a:rPr lang="fi-FI" b="1" dirty="0">
                <a:solidFill>
                  <a:srgbClr val="000000"/>
                </a:solidFill>
                <a:latin typeface="+mj-lt"/>
              </a:rPr>
              <a:t> </a:t>
            </a:r>
            <a:endParaRPr lang="fi-FI" dirty="0">
              <a:solidFill>
                <a:srgbClr val="C00000"/>
              </a:solidFill>
              <a:latin typeface="+mj-lt"/>
            </a:endParaRPr>
          </a:p>
          <a:p>
            <a:pPr>
              <a:spcBef>
                <a:spcPts val="1000"/>
              </a:spcBef>
            </a:pPr>
            <a:r>
              <a:rPr kumimoji="0" lang="fi-FI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Kasvuun tai kasvun osatekijöihin liittyvät ei-aineelliset tekijät, joita on vaikea tai mahdoton arvottaa ja mitata. Kontekstisidonnaisuus korostuu. Ominaista yhteys omiin subjektiivisiin tunteisiin, </a:t>
            </a:r>
            <a:r>
              <a:rPr kumimoji="0" lang="fi-FI" sz="160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koke-muksiin</a:t>
            </a:r>
            <a:r>
              <a:rPr kumimoji="0" lang="fi-FI" sz="16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pitchFamily="34" charset="-128"/>
                <a:cs typeface="Calibri" panose="020F0502020204030204" pitchFamily="34" charset="0"/>
              </a:rPr>
              <a:t> ja havaintoihin </a:t>
            </a:r>
            <a:endParaRPr lang="fi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47132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E196EE9-A1B2-8642-94B4-C91E0517F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5215" y="1971994"/>
            <a:ext cx="10627451" cy="4154171"/>
          </a:xfrm>
        </p:spPr>
        <p:txBody>
          <a:bodyPr/>
          <a:lstStyle/>
          <a:p>
            <a:pPr marL="342900" lvl="0" indent="-342900" defTabSz="914400">
              <a:spcBef>
                <a:spcPts val="1000"/>
              </a:spcBef>
              <a:buSzPct val="150000"/>
              <a:buFont typeface="+mj-lt"/>
              <a:buAutoNum type="arabicPeriod"/>
              <a:defRPr/>
            </a:pPr>
            <a:r>
              <a:rPr lang="fi-FI" sz="2000" b="0" dirty="0">
                <a:solidFill>
                  <a:srgbClr val="000000"/>
                </a:solidFill>
                <a:latin typeface="Avenir Next" panose="020B0503020202020204" pitchFamily="34" charset="0"/>
              </a:rPr>
              <a:t>Väestömäärä ja väestölisäys </a:t>
            </a:r>
          </a:p>
          <a:p>
            <a:pPr marL="342900" lvl="0" indent="-342900" defTabSz="914400">
              <a:spcBef>
                <a:spcPts val="1000"/>
              </a:spcBef>
              <a:buSzPct val="150000"/>
              <a:buFont typeface="+mj-lt"/>
              <a:buAutoNum type="arabicPeriod"/>
              <a:defRPr/>
            </a:pPr>
            <a:r>
              <a:rPr lang="fi-FI" sz="2000" b="0" dirty="0">
                <a:solidFill>
                  <a:srgbClr val="000000"/>
                </a:solidFill>
                <a:latin typeface="Avenir Next" panose="020B0503020202020204" pitchFamily="34" charset="0"/>
              </a:rPr>
              <a:t>Muuttovetovoima </a:t>
            </a:r>
          </a:p>
          <a:p>
            <a:pPr marL="342900" lvl="0" indent="-342900" defTabSz="914400">
              <a:spcBef>
                <a:spcPts val="1000"/>
              </a:spcBef>
              <a:buSzPct val="150000"/>
              <a:buFont typeface="+mj-lt"/>
              <a:buAutoNum type="arabicPeriod"/>
              <a:defRPr/>
            </a:pPr>
            <a:r>
              <a:rPr lang="fi-FI" sz="2000" b="0" dirty="0">
                <a:solidFill>
                  <a:srgbClr val="000000"/>
                </a:solidFill>
                <a:latin typeface="Avenir Next" panose="020B0503020202020204" pitchFamily="34" charset="0"/>
              </a:rPr>
              <a:t>Rakentaminen ja  asuntotuotanto</a:t>
            </a:r>
          </a:p>
          <a:p>
            <a:pPr marL="342900" lvl="0" indent="-342900" defTabSz="914400">
              <a:spcBef>
                <a:spcPts val="1000"/>
              </a:spcBef>
              <a:buSzPct val="150000"/>
              <a:buFont typeface="+mj-lt"/>
              <a:buAutoNum type="arabicPeriod"/>
              <a:defRPr/>
            </a:pPr>
            <a:r>
              <a:rPr lang="fi-FI" sz="2000" b="0" dirty="0">
                <a:solidFill>
                  <a:srgbClr val="000000"/>
                </a:solidFill>
                <a:latin typeface="Avenir Next" panose="020B0503020202020204" pitchFamily="34" charset="0"/>
              </a:rPr>
              <a:t>Työpaikkojen määrä ja työpaikkalisäys</a:t>
            </a:r>
          </a:p>
          <a:p>
            <a:pPr marL="342900" lvl="0" indent="-342900" defTabSz="914400">
              <a:spcBef>
                <a:spcPts val="1000"/>
              </a:spcBef>
              <a:buSzPct val="150000"/>
              <a:buFont typeface="+mj-lt"/>
              <a:buAutoNum type="arabicPeriod"/>
              <a:defRPr/>
            </a:pPr>
            <a:r>
              <a:rPr lang="fi-FI" sz="2000" b="0" dirty="0">
                <a:solidFill>
                  <a:srgbClr val="000000"/>
                </a:solidFill>
                <a:latin typeface="Avenir Next" panose="020B0503020202020204" pitchFamily="34" charset="0"/>
              </a:rPr>
              <a:t>Yritysperustanta </a:t>
            </a:r>
          </a:p>
          <a:p>
            <a:pPr marL="342900" lvl="0" indent="-342900" defTabSz="914400">
              <a:spcBef>
                <a:spcPts val="1000"/>
              </a:spcBef>
              <a:buSzPct val="150000"/>
              <a:buFont typeface="+mj-lt"/>
              <a:buAutoNum type="arabicPeriod"/>
              <a:defRPr/>
            </a:pPr>
            <a:r>
              <a:rPr lang="fi-FI" sz="2000" b="0" dirty="0">
                <a:solidFill>
                  <a:srgbClr val="000000"/>
                </a:solidFill>
                <a:latin typeface="Avenir Next" panose="020B0503020202020204" pitchFamily="34" charset="0"/>
              </a:rPr>
              <a:t>Yrityskannan määrä ja -lisäys</a:t>
            </a:r>
          </a:p>
          <a:p>
            <a:pPr marL="342900" lvl="0" indent="-342900" defTabSz="914400">
              <a:spcBef>
                <a:spcPts val="1000"/>
              </a:spcBef>
              <a:buSzPct val="150000"/>
              <a:buFont typeface="+mj-lt"/>
              <a:buAutoNum type="arabicPeriod"/>
              <a:defRPr/>
            </a:pPr>
            <a:r>
              <a:rPr lang="fi-FI" sz="2000" b="0" dirty="0">
                <a:solidFill>
                  <a:srgbClr val="000000"/>
                </a:solidFill>
                <a:latin typeface="Avenir Next" panose="020B0503020202020204" pitchFamily="34" charset="0"/>
              </a:rPr>
              <a:t>Alueen arvonlisäys ja viennin määrä</a:t>
            </a:r>
          </a:p>
          <a:p>
            <a:pPr marL="342900" lvl="0" indent="-342900" defTabSz="914400">
              <a:spcBef>
                <a:spcPts val="1000"/>
              </a:spcBef>
              <a:buSzPct val="150000"/>
              <a:buFont typeface="+mj-lt"/>
              <a:buAutoNum type="arabicPeriod"/>
              <a:defRPr/>
            </a:pPr>
            <a:r>
              <a:rPr lang="fi-FI" sz="2000" b="0" dirty="0">
                <a:solidFill>
                  <a:srgbClr val="000000"/>
                </a:solidFill>
                <a:latin typeface="Avenir Next" panose="020B0503020202020204" pitchFamily="34" charset="0"/>
              </a:rPr>
              <a:t>Alueen liikevaihdon ja palkkasumman kehitys</a:t>
            </a:r>
          </a:p>
          <a:p>
            <a:pPr marL="342900" lvl="0" indent="-342900" defTabSz="914400">
              <a:spcBef>
                <a:spcPts val="1000"/>
              </a:spcBef>
              <a:buSzPct val="150000"/>
              <a:buFont typeface="+mj-lt"/>
              <a:buAutoNum type="arabicPeriod"/>
              <a:defRPr/>
            </a:pPr>
            <a:r>
              <a:rPr lang="fi-FI" sz="2000" b="0" dirty="0">
                <a:solidFill>
                  <a:srgbClr val="000000"/>
                </a:solidFill>
                <a:latin typeface="Avenir Next" panose="020B0503020202020204" pitchFamily="34" charset="0"/>
              </a:rPr>
              <a:t>Investointien ja pääomien kohdentuminen alueelle </a:t>
            </a:r>
          </a:p>
          <a:p>
            <a:pPr marL="342900" lvl="0" indent="-342900" defTabSz="914400">
              <a:spcBef>
                <a:spcPts val="1000"/>
              </a:spcBef>
              <a:buSzPct val="150000"/>
              <a:buFont typeface="+mj-lt"/>
              <a:buAutoNum type="arabicPeriod"/>
              <a:defRPr/>
            </a:pPr>
            <a:r>
              <a:rPr lang="fi-FI" sz="2000" b="0" dirty="0">
                <a:solidFill>
                  <a:srgbClr val="000000"/>
                </a:solidFill>
                <a:latin typeface="Avenir Next" panose="020B0503020202020204" pitchFamily="34" charset="0"/>
              </a:rPr>
              <a:t>Matkailu-, tapahtuma- ja vierailijakävijöiden määrä ja lisäys </a:t>
            </a:r>
          </a:p>
          <a:p>
            <a:pPr marL="342900" lvl="0" indent="-342900" defTabSz="914400">
              <a:spcBef>
                <a:spcPts val="1000"/>
              </a:spcBef>
              <a:buSzPct val="150000"/>
              <a:buFont typeface="+mj-lt"/>
              <a:buAutoNum type="arabicPeriod"/>
              <a:defRPr/>
            </a:pPr>
            <a:r>
              <a:rPr lang="fi-FI" sz="2000" b="0" dirty="0">
                <a:solidFill>
                  <a:srgbClr val="000000"/>
                </a:solidFill>
                <a:latin typeface="Avenir Next" panose="020B0503020202020204" pitchFamily="34" charset="0"/>
              </a:rPr>
              <a:t>TKI, koulutus- ja osaamis-tason nousu,  </a:t>
            </a:r>
          </a:p>
          <a:p>
            <a:pPr marL="342900" lvl="0" indent="-342900" defTabSz="914400">
              <a:spcBef>
                <a:spcPts val="1000"/>
              </a:spcBef>
              <a:buSzPct val="150000"/>
              <a:buFont typeface="+mj-lt"/>
              <a:buAutoNum type="arabicPeriod"/>
              <a:defRPr/>
            </a:pPr>
            <a:r>
              <a:rPr lang="fi-FI" sz="2000" b="0" dirty="0">
                <a:solidFill>
                  <a:srgbClr val="000000"/>
                </a:solidFill>
                <a:latin typeface="Avenir Next" panose="020B0503020202020204" pitchFamily="34" charset="0"/>
              </a:rPr>
              <a:t> Ja muut kasvuun ja kasvun osatekijöihin liittyvät tunnusluvut</a:t>
            </a:r>
          </a:p>
          <a:p>
            <a:endParaRPr lang="fi-FI" sz="2000" b="0" dirty="0">
              <a:latin typeface="Avenir Next" panose="020B0503020202020204" pitchFamily="34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BE7B830-C709-BD4B-A7B8-59D304678C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188640"/>
            <a:ext cx="4288617" cy="5937525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ECDD0504-2921-4C38-847F-34E317620612}"/>
              </a:ext>
            </a:extLst>
          </p:cNvPr>
          <p:cNvSpPr/>
          <p:nvPr/>
        </p:nvSpPr>
        <p:spPr>
          <a:xfrm rot="21128680">
            <a:off x="434205" y="340524"/>
            <a:ext cx="5926994" cy="1170849"/>
          </a:xfrm>
          <a:prstGeom prst="rect">
            <a:avLst/>
          </a:prstGeom>
          <a:solidFill>
            <a:srgbClr val="FECD0C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b="1" kern="0" dirty="0">
                <a:solidFill>
                  <a:srgbClr val="000000"/>
                </a:solidFill>
                <a:latin typeface="Arial Black" panose="020B0A04020102020204" pitchFamily="34" charset="0"/>
              </a:rPr>
              <a:t>Esimerkkejä ulkoisesta ja kovasta elinvoimasta</a:t>
            </a:r>
            <a:endParaRPr kumimoji="0" lang="fi-FI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75306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de2" descr="1. SunRadar ja VuosiAKI kartta">
            <a:extLst>
              <a:ext uri="{FF2B5EF4-FFF2-40B4-BE49-F238E27FC236}">
                <a16:creationId xmlns:a16="http://schemas.microsoft.com/office/drawing/2014/main" id="{C5502D66-E804-422A-A8AB-6E64F38399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725" y="495300"/>
            <a:ext cx="8821222" cy="5772150"/>
          </a:xfrm>
          <a:prstGeom prst="rect">
            <a:avLst/>
          </a:prstGeom>
        </p:spPr>
      </p:pic>
      <p:sp>
        <p:nvSpPr>
          <p:cNvPr id="5" name="Otsikko 2">
            <a:extLst>
              <a:ext uri="{FF2B5EF4-FFF2-40B4-BE49-F238E27FC236}">
                <a16:creationId xmlns:a16="http://schemas.microsoft.com/office/drawing/2014/main" id="{E549561A-C658-47E3-895A-D71BB165D15D}"/>
              </a:ext>
            </a:extLst>
          </p:cNvPr>
          <p:cNvSpPr txBox="1">
            <a:spLocks/>
          </p:cNvSpPr>
          <p:nvPr/>
        </p:nvSpPr>
        <p:spPr>
          <a:xfrm>
            <a:off x="303249" y="457200"/>
            <a:ext cx="11888751" cy="426297"/>
          </a:xfrm>
          <a:prstGeom prst="rect">
            <a:avLst/>
          </a:prstGeom>
          <a:solidFill>
            <a:sysClr val="window" lastClr="FFFFFF"/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	ESIMERKKI: ALUEKEHITYKSEN LAAJA TILANNEKUVA (ALUKEHITYSINDEKSI) </a:t>
            </a:r>
          </a:p>
        </p:txBody>
      </p:sp>
      <p:pic>
        <p:nvPicPr>
          <p:cNvPr id="6" name="slide2" descr="1. SunRadar ja VuosiAKI kartta">
            <a:extLst>
              <a:ext uri="{FF2B5EF4-FFF2-40B4-BE49-F238E27FC236}">
                <a16:creationId xmlns:a16="http://schemas.microsoft.com/office/drawing/2014/main" id="{E27C7131-BD7C-49CE-93B9-E3E4C8AF49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177" y="883497"/>
            <a:ext cx="8955646" cy="5383953"/>
          </a:xfrm>
          <a:prstGeom prst="rect">
            <a:avLst/>
          </a:prstGeom>
        </p:spPr>
      </p:pic>
      <p:pic>
        <p:nvPicPr>
          <p:cNvPr id="7" name="slide2" descr="1. SunRadar ja VuosiAKI kartta">
            <a:extLst>
              <a:ext uri="{FF2B5EF4-FFF2-40B4-BE49-F238E27FC236}">
                <a16:creationId xmlns:a16="http://schemas.microsoft.com/office/drawing/2014/main" id="{1A32207B-4253-4094-8777-D07DF81DD7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177" y="883497"/>
            <a:ext cx="9193770" cy="5422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057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6304C620-5151-41F1-8219-62EFA1A46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399" y="197768"/>
            <a:ext cx="4917677" cy="5820303"/>
          </a:xfrm>
          <a:prstGeom prst="rect">
            <a:avLst/>
          </a:prstGeom>
        </p:spPr>
      </p:pic>
      <p:graphicFrame>
        <p:nvGraphicFramePr>
          <p:cNvPr id="4" name="Sisällön paikkamerkki 4">
            <a:extLst>
              <a:ext uri="{FF2B5EF4-FFF2-40B4-BE49-F238E27FC236}">
                <a16:creationId xmlns:a16="http://schemas.microsoft.com/office/drawing/2014/main" id="{7C385B67-4D5A-47B7-A309-FE2712B96F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4584320"/>
              </p:ext>
            </p:extLst>
          </p:nvPr>
        </p:nvGraphicFramePr>
        <p:xfrm>
          <a:off x="263923" y="1266825"/>
          <a:ext cx="6565501" cy="4899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Suorakulmio 1">
            <a:extLst>
              <a:ext uri="{FF2B5EF4-FFF2-40B4-BE49-F238E27FC236}">
                <a16:creationId xmlns:a16="http://schemas.microsoft.com/office/drawing/2014/main" id="{6EB70136-73D1-4B01-8CB4-BADF4239C03A}"/>
              </a:ext>
            </a:extLst>
          </p:cNvPr>
          <p:cNvSpPr/>
          <p:nvPr/>
        </p:nvSpPr>
        <p:spPr>
          <a:xfrm rot="21128680">
            <a:off x="52203" y="202872"/>
            <a:ext cx="5926994" cy="1170849"/>
          </a:xfrm>
          <a:prstGeom prst="rect">
            <a:avLst/>
          </a:prstGeom>
          <a:solidFill>
            <a:srgbClr val="FECD0C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2800" b="1" kern="0" dirty="0">
                <a:solidFill>
                  <a:srgbClr val="000000"/>
                </a:solidFill>
                <a:latin typeface="Arial Black" panose="020B0A04020102020204" pitchFamily="34" charset="0"/>
              </a:rPr>
              <a:t>Esimerkkejä pehmeästä elinvoimasta…</a:t>
            </a:r>
            <a:r>
              <a:rPr lang="fi-FI" sz="2000" b="1" kern="0" dirty="0">
                <a:solidFill>
                  <a:srgbClr val="000000"/>
                </a:solidFill>
                <a:latin typeface="Arial Black" panose="020B0A04020102020204" pitchFamily="34" charset="0"/>
              </a:rPr>
              <a:t>mutta vaikeasti mitattavissa ja arvotettavissa</a:t>
            </a:r>
            <a:endParaRPr kumimoji="0" lang="fi-FI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6748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Kaaviokuva 2"/>
          <p:cNvGraphicFramePr/>
          <p:nvPr>
            <p:extLst>
              <p:ext uri="{D42A27DB-BD31-4B8C-83A1-F6EECF244321}">
                <p14:modId xmlns:p14="http://schemas.microsoft.com/office/powerpoint/2010/main" val="2816114573"/>
              </p:ext>
            </p:extLst>
          </p:nvPr>
        </p:nvGraphicFramePr>
        <p:xfrm>
          <a:off x="-714375" y="1438275"/>
          <a:ext cx="8763000" cy="49339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Suorakulmio 7">
            <a:extLst>
              <a:ext uri="{FF2B5EF4-FFF2-40B4-BE49-F238E27FC236}">
                <a16:creationId xmlns:a16="http://schemas.microsoft.com/office/drawing/2014/main" id="{B71B7666-A9A4-495C-8DE3-C935E9ED28CE}"/>
              </a:ext>
            </a:extLst>
          </p:cNvPr>
          <p:cNvSpPr/>
          <p:nvPr/>
        </p:nvSpPr>
        <p:spPr>
          <a:xfrm rot="21230643">
            <a:off x="425441" y="266877"/>
            <a:ext cx="5253704" cy="1091013"/>
          </a:xfrm>
          <a:prstGeom prst="rect">
            <a:avLst/>
          </a:prstGeom>
          <a:solidFill>
            <a:srgbClr val="FECD0C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Joensuun seudun positio kovan elinvoiman tunnusluvuilla</a:t>
            </a:r>
          </a:p>
        </p:txBody>
      </p:sp>
      <p:pic>
        <p:nvPicPr>
          <p:cNvPr id="2" name="Kuva 1">
            <a:extLst>
              <a:ext uri="{FF2B5EF4-FFF2-40B4-BE49-F238E27FC236}">
                <a16:creationId xmlns:a16="http://schemas.microsoft.com/office/drawing/2014/main" id="{44BD024E-F859-4916-BD48-FC2E881829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18961" y="231372"/>
            <a:ext cx="5102628" cy="5959877"/>
          </a:xfrm>
          <a:prstGeom prst="rect">
            <a:avLst/>
          </a:prstGeom>
        </p:spPr>
      </p:pic>
      <p:sp>
        <p:nvSpPr>
          <p:cNvPr id="6" name="Suorakulmio: Pyöristetyt kulmat 5">
            <a:extLst>
              <a:ext uri="{FF2B5EF4-FFF2-40B4-BE49-F238E27FC236}">
                <a16:creationId xmlns:a16="http://schemas.microsoft.com/office/drawing/2014/main" id="{66169CB1-CA39-4EB7-A823-1B042BC2E44A}"/>
              </a:ext>
            </a:extLst>
          </p:cNvPr>
          <p:cNvSpPr/>
          <p:nvPr/>
        </p:nvSpPr>
        <p:spPr>
          <a:xfrm rot="1778264">
            <a:off x="298869" y="3335297"/>
            <a:ext cx="6612590" cy="95277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dirty="0">
                <a:solidFill>
                  <a:schemeClr val="tx1"/>
                </a:solidFill>
              </a:rPr>
              <a:t>+ SIJAINTI, YHTEYDET, SAAVUTETTAVUUS</a:t>
            </a:r>
          </a:p>
        </p:txBody>
      </p:sp>
    </p:spTree>
    <p:extLst>
      <p:ext uri="{BB962C8B-B14F-4D97-AF65-F5344CB8AC3E}">
        <p14:creationId xmlns:p14="http://schemas.microsoft.com/office/powerpoint/2010/main" val="261060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C9DD260D-0E29-48C7-A365-D80EE053B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7120" y="238509"/>
            <a:ext cx="4406181" cy="6076182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407ABA0F-5B95-4663-ABED-C486813CCFDC}"/>
              </a:ext>
            </a:extLst>
          </p:cNvPr>
          <p:cNvSpPr txBox="1"/>
          <p:nvPr/>
        </p:nvSpPr>
        <p:spPr bwMode="auto">
          <a:xfrm>
            <a:off x="248636" y="900127"/>
            <a:ext cx="518061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fi-FI" sz="3600" b="1" dirty="0">
                <a:solidFill>
                  <a:srgbClr val="000000"/>
                </a:solidFill>
                <a:highlight>
                  <a:srgbClr val="FECD0C"/>
                </a:highlight>
                <a:latin typeface="Arial Black" panose="020B0A04020102020204" pitchFamily="34" charset="0"/>
              </a:rPr>
              <a:t>Joensuun seudun verrokkialueet analyysissä</a:t>
            </a:r>
          </a:p>
          <a:p>
            <a:pPr algn="ctr" defTabSz="914377">
              <a:defRPr/>
            </a:pPr>
            <a:endParaRPr lang="fi-FI" sz="36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Alaotsikko 1">
            <a:extLst>
              <a:ext uri="{FF2B5EF4-FFF2-40B4-BE49-F238E27FC236}">
                <a16:creationId xmlns:a16="http://schemas.microsoft.com/office/drawing/2014/main" id="{F9C3AE77-E6BD-4230-AD62-0596009A5347}"/>
              </a:ext>
            </a:extLst>
          </p:cNvPr>
          <p:cNvSpPr txBox="1">
            <a:spLocks/>
          </p:cNvSpPr>
          <p:nvPr/>
        </p:nvSpPr>
        <p:spPr bwMode="auto">
          <a:xfrm>
            <a:off x="921560" y="2994790"/>
            <a:ext cx="4635960" cy="307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240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Joensuun seudun verrokkialueina käytettiin sekä C23-kaupunkien ympärillä olevia kaupunkiseutuja että eräiden muuttujien kohdalla maakuntia (ei tietoa saatavissa seututasolla)</a:t>
            </a:r>
            <a:endParaRPr kumimoji="0" lang="fi-FI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  <a:sym typeface="Trebuchet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kumimoji="0" lang="fi-FI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 panose="020F0502020204030204" pitchFamily="34" charset="0"/>
                <a:sym typeface="Trebuchet MS"/>
              </a:rPr>
              <a:t> </a:t>
            </a: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</a:endParaRPr>
          </a:p>
          <a:p>
            <a:pPr marL="342891" marR="0" lvl="0" indent="-34289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5314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Kaavio 4">
            <a:extLst>
              <a:ext uri="{FF2B5EF4-FFF2-40B4-BE49-F238E27FC236}">
                <a16:creationId xmlns:a16="http://schemas.microsoft.com/office/drawing/2014/main" id="{A6205982-3677-0143-9870-328BA75AFB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1905487"/>
              </p:ext>
            </p:extLst>
          </p:nvPr>
        </p:nvGraphicFramePr>
        <p:xfrm>
          <a:off x="5547361" y="200025"/>
          <a:ext cx="6405154" cy="59261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kstiruutu 5">
            <a:extLst>
              <a:ext uri="{FF2B5EF4-FFF2-40B4-BE49-F238E27FC236}">
                <a16:creationId xmlns:a16="http://schemas.microsoft.com/office/drawing/2014/main" id="{1BA46B5A-5221-4439-9842-39C6572FA8E9}"/>
              </a:ext>
            </a:extLst>
          </p:cNvPr>
          <p:cNvSpPr txBox="1"/>
          <p:nvPr/>
        </p:nvSpPr>
        <p:spPr bwMode="auto">
          <a:xfrm>
            <a:off x="248636" y="900127"/>
            <a:ext cx="518061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fi-FI" sz="3600" b="1" dirty="0">
                <a:solidFill>
                  <a:srgbClr val="000000"/>
                </a:solidFill>
                <a:highlight>
                  <a:srgbClr val="FECD0C"/>
                </a:highlight>
                <a:latin typeface="Arial Black" panose="020B0A04020102020204" pitchFamily="34" charset="0"/>
              </a:rPr>
              <a:t>Bruttokansantuote vuonna 2017 (€/as) </a:t>
            </a:r>
          </a:p>
          <a:p>
            <a:pPr algn="ctr" defTabSz="914377">
              <a:defRPr/>
            </a:pPr>
            <a:endParaRPr lang="fi-FI" sz="36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Alaotsikko 1">
            <a:extLst>
              <a:ext uri="{FF2B5EF4-FFF2-40B4-BE49-F238E27FC236}">
                <a16:creationId xmlns:a16="http://schemas.microsoft.com/office/drawing/2014/main" id="{919331F0-A6AF-451D-9260-F0CC0F501D83}"/>
              </a:ext>
            </a:extLst>
          </p:cNvPr>
          <p:cNvSpPr txBox="1">
            <a:spLocks/>
          </p:cNvSpPr>
          <p:nvPr/>
        </p:nvSpPr>
        <p:spPr bwMode="auto">
          <a:xfrm>
            <a:off x="921560" y="2883030"/>
            <a:ext cx="3834765" cy="307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200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Joensuun seudun BKT euroa asukasta kohden oli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6600" b="1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4.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200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alhaisin C23-seutujen joukossa vuonna 2017</a:t>
            </a:r>
            <a:endParaRPr kumimoji="0" lang="fi-FI" sz="20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  <a:sym typeface="Trebuchet MS"/>
            </a:endParaRPr>
          </a:p>
          <a:p>
            <a:pPr marL="342891" marR="0" lvl="0" indent="-34289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endParaRPr kumimoji="0" lang="fi-FI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  <a:sym typeface="Trebuchet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kumimoji="0" lang="fi-FI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 panose="020F0502020204030204" pitchFamily="34" charset="0"/>
                <a:sym typeface="Trebuchet MS"/>
              </a:rPr>
              <a:t> 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</a:endParaRPr>
          </a:p>
          <a:p>
            <a:pPr marL="342891" marR="0" lvl="0" indent="-34289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8945962F-8770-4CB8-9F46-34FF43E86034}"/>
              </a:ext>
            </a:extLst>
          </p:cNvPr>
          <p:cNvSpPr txBox="1"/>
          <p:nvPr/>
        </p:nvSpPr>
        <p:spPr>
          <a:xfrm>
            <a:off x="6471546" y="2963040"/>
            <a:ext cx="10356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solidFill>
                  <a:srgbClr val="000000"/>
                </a:solidFill>
                <a:highlight>
                  <a:srgbClr val="FECD0C"/>
                </a:highlight>
                <a:latin typeface="Trebuchet MS" panose="020B0603020202020204"/>
                <a:ea typeface="ＭＳ Ｐゴシック" pitchFamily="34" charset="-128"/>
              </a:rPr>
              <a:t>33 282</a:t>
            </a:r>
            <a:endParaRPr lang="fi-FI" sz="2000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72C5DA48-14ED-4178-A34B-BDA13FBD328E}"/>
              </a:ext>
            </a:extLst>
          </p:cNvPr>
          <p:cNvSpPr txBox="1"/>
          <p:nvPr/>
        </p:nvSpPr>
        <p:spPr>
          <a:xfrm>
            <a:off x="119360" y="6527170"/>
            <a:ext cx="101717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100" b="0" dirty="0">
                <a:solidFill>
                  <a:srgbClr val="000000"/>
                </a:solidFill>
                <a:latin typeface="Avenir Next" panose="020B0503020202020204" pitchFamily="34" charset="0"/>
              </a:rPr>
              <a:t>Lähde: </a:t>
            </a:r>
            <a:r>
              <a:rPr lang="fi-FI" sz="1100" dirty="0">
                <a:solidFill>
                  <a:srgbClr val="000000"/>
                </a:solidFill>
                <a:latin typeface="Avenir Next" panose="020B0503020202020204" pitchFamily="34" charset="0"/>
              </a:rPr>
              <a:t>Tilastokeskus, kansantalous; aluetilinpito</a:t>
            </a:r>
            <a:r>
              <a:rPr lang="fi-FI" sz="1100" b="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2408025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5E9572B2-5C01-4942-868B-C3D3764AC3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4932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1BA46B5A-5221-4439-9842-39C6572FA8E9}"/>
              </a:ext>
            </a:extLst>
          </p:cNvPr>
          <p:cNvSpPr txBox="1"/>
          <p:nvPr/>
        </p:nvSpPr>
        <p:spPr bwMode="auto">
          <a:xfrm>
            <a:off x="248636" y="900127"/>
            <a:ext cx="518061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Tavaravienti vuonna 2019 (€/as)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+mn-ea"/>
              <a:cs typeface="+mn-cs"/>
            </a:endParaRPr>
          </a:p>
        </p:txBody>
      </p:sp>
      <p:sp>
        <p:nvSpPr>
          <p:cNvPr id="13" name="Alaotsikko 1">
            <a:extLst>
              <a:ext uri="{FF2B5EF4-FFF2-40B4-BE49-F238E27FC236}">
                <a16:creationId xmlns:a16="http://schemas.microsoft.com/office/drawing/2014/main" id="{919331F0-A6AF-451D-9260-F0CC0F501D83}"/>
              </a:ext>
            </a:extLst>
          </p:cNvPr>
          <p:cNvSpPr txBox="1">
            <a:spLocks/>
          </p:cNvSpPr>
          <p:nvPr/>
        </p:nvSpPr>
        <p:spPr bwMode="auto">
          <a:xfrm>
            <a:off x="921560" y="2435990"/>
            <a:ext cx="3834765" cy="307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 Light" panose="020F0302020204030204" pitchFamily="34" charset="0"/>
                <a:sym typeface="Trebuchet MS"/>
              </a:rPr>
              <a:t>Pohjois-Karjalan maakunnan tavaravienti oli asukasta kohden laskettuna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kumimoji="0" lang="fi-FI" sz="6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 Light" panose="020F0302020204030204" pitchFamily="34" charset="0"/>
                <a:sym typeface="Trebuchet MS"/>
              </a:rPr>
              <a:t>4</a:t>
            </a:r>
            <a:r>
              <a:rPr lang="fi-FI" sz="6600" b="1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200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alhaisin</a:t>
            </a:r>
            <a:r>
              <a:rPr kumimoji="0" lang="fi-FI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 Light" panose="020F0302020204030204" pitchFamily="34" charset="0"/>
                <a:sym typeface="Trebuchet MS"/>
              </a:rPr>
              <a:t> kaikkien maakuntien joukossa vuonna 2019</a:t>
            </a:r>
          </a:p>
          <a:p>
            <a:pPr marL="342891" marR="0" lvl="0" indent="-34289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endParaRPr kumimoji="0" lang="fi-FI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  <a:sym typeface="Trebuchet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kumimoji="0" lang="fi-FI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 panose="020F0502020204030204" pitchFamily="34" charset="0"/>
                <a:sym typeface="Trebuchet MS"/>
              </a:rPr>
              <a:t> 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</a:endParaRPr>
          </a:p>
          <a:p>
            <a:pPr marL="342891" marR="0" lvl="0" indent="-34289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</a:endParaRPr>
          </a:p>
        </p:txBody>
      </p:sp>
      <p:graphicFrame>
        <p:nvGraphicFramePr>
          <p:cNvPr id="8" name="Kaavio 7">
            <a:extLst>
              <a:ext uri="{FF2B5EF4-FFF2-40B4-BE49-F238E27FC236}">
                <a16:creationId xmlns:a16="http://schemas.microsoft.com/office/drawing/2014/main" id="{A09B0A21-8F63-4B8E-A610-380EAE60912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6737112"/>
              </p:ext>
            </p:extLst>
          </p:nvPr>
        </p:nvGraphicFramePr>
        <p:xfrm>
          <a:off x="5572125" y="405689"/>
          <a:ext cx="6257925" cy="57569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kstiruutu 1">
            <a:extLst>
              <a:ext uri="{FF2B5EF4-FFF2-40B4-BE49-F238E27FC236}">
                <a16:creationId xmlns:a16="http://schemas.microsoft.com/office/drawing/2014/main" id="{66740212-155A-469A-AFFF-531E6C3F8924}"/>
              </a:ext>
            </a:extLst>
          </p:cNvPr>
          <p:cNvSpPr txBox="1"/>
          <p:nvPr/>
        </p:nvSpPr>
        <p:spPr>
          <a:xfrm>
            <a:off x="6781020" y="3691785"/>
            <a:ext cx="10356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Trebuchet MS" panose="020B0603020202020204"/>
                <a:ea typeface="ＭＳ Ｐゴシック" pitchFamily="34" charset="-128"/>
                <a:cs typeface="+mn-cs"/>
              </a:rPr>
              <a:t>5 708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403289D6-9B7A-4B5C-B2CD-87E75522A3CC}"/>
              </a:ext>
            </a:extLst>
          </p:cNvPr>
          <p:cNvSpPr txBox="1"/>
          <p:nvPr/>
        </p:nvSpPr>
        <p:spPr>
          <a:xfrm>
            <a:off x="119360" y="6527170"/>
            <a:ext cx="101717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100" b="0" dirty="0">
                <a:solidFill>
                  <a:srgbClr val="000000"/>
                </a:solidFill>
                <a:latin typeface="Avenir Next" panose="020B0503020202020204" pitchFamily="34" charset="0"/>
              </a:rPr>
              <a:t>Lähde: </a:t>
            </a:r>
            <a:r>
              <a:rPr lang="fi-FI" sz="1100" dirty="0">
                <a:solidFill>
                  <a:srgbClr val="000000"/>
                </a:solidFill>
                <a:latin typeface="Avenir Next" panose="020B0503020202020204" pitchFamily="34" charset="0"/>
              </a:rPr>
              <a:t>Tulli, ulkomaankaupan tavaravienti maakunnittain</a:t>
            </a:r>
            <a:r>
              <a:rPr lang="fi-FI" sz="1100" b="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61410654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iruutu 9">
            <a:extLst>
              <a:ext uri="{FF2B5EF4-FFF2-40B4-BE49-F238E27FC236}">
                <a16:creationId xmlns:a16="http://schemas.microsoft.com/office/drawing/2014/main" id="{52FCE894-2B0A-4E10-9DD6-10999157AC15}"/>
              </a:ext>
            </a:extLst>
          </p:cNvPr>
          <p:cNvSpPr txBox="1"/>
          <p:nvPr/>
        </p:nvSpPr>
        <p:spPr bwMode="auto">
          <a:xfrm>
            <a:off x="248636" y="900127"/>
            <a:ext cx="5180614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fi-FI" sz="3600" b="1" dirty="0">
                <a:solidFill>
                  <a:srgbClr val="000000"/>
                </a:solidFill>
                <a:highlight>
                  <a:srgbClr val="FECD0C"/>
                </a:highlight>
                <a:latin typeface="Arial Black" panose="020B0A04020102020204" pitchFamily="34" charset="0"/>
              </a:rPr>
              <a:t>Työllisyysaste (%) vuonna 2018</a:t>
            </a:r>
          </a:p>
          <a:p>
            <a:pPr algn="ctr" defTabSz="914377">
              <a:defRPr/>
            </a:pPr>
            <a:endParaRPr lang="fi-FI" sz="36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5" name="Kaavio 4">
            <a:extLst>
              <a:ext uri="{FF2B5EF4-FFF2-40B4-BE49-F238E27FC236}">
                <a16:creationId xmlns:a16="http://schemas.microsoft.com/office/drawing/2014/main" id="{9EF8DB90-C18C-4BE7-99A0-B90033C46C1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54116362"/>
              </p:ext>
            </p:extLst>
          </p:nvPr>
        </p:nvGraphicFramePr>
        <p:xfrm>
          <a:off x="5598160" y="264160"/>
          <a:ext cx="6421242" cy="58620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kstiruutu 1">
            <a:extLst>
              <a:ext uri="{FF2B5EF4-FFF2-40B4-BE49-F238E27FC236}">
                <a16:creationId xmlns:a16="http://schemas.microsoft.com/office/drawing/2014/main" id="{504B8979-C792-4278-9C10-D922DA7452C2}"/>
              </a:ext>
            </a:extLst>
          </p:cNvPr>
          <p:cNvSpPr txBox="1"/>
          <p:nvPr/>
        </p:nvSpPr>
        <p:spPr>
          <a:xfrm>
            <a:off x="5864486" y="1919272"/>
            <a:ext cx="10356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solidFill>
                  <a:srgbClr val="000000"/>
                </a:solidFill>
                <a:highlight>
                  <a:srgbClr val="FECD0C"/>
                </a:highlight>
                <a:latin typeface="Trebuchet MS" panose="020B0603020202020204"/>
                <a:ea typeface="ＭＳ Ｐゴシック" pitchFamily="34" charset="-128"/>
              </a:rPr>
              <a:t>65,6%</a:t>
            </a:r>
            <a:endParaRPr lang="fi-FI" sz="2000" dirty="0"/>
          </a:p>
        </p:txBody>
      </p:sp>
      <p:sp>
        <p:nvSpPr>
          <p:cNvPr id="3" name="Alaotsikko 1">
            <a:extLst>
              <a:ext uri="{FF2B5EF4-FFF2-40B4-BE49-F238E27FC236}">
                <a16:creationId xmlns:a16="http://schemas.microsoft.com/office/drawing/2014/main" id="{F868A58F-7CBF-4BDA-A256-0A616261E748}"/>
              </a:ext>
            </a:extLst>
          </p:cNvPr>
          <p:cNvSpPr txBox="1">
            <a:spLocks/>
          </p:cNvSpPr>
          <p:nvPr/>
        </p:nvSpPr>
        <p:spPr bwMode="auto">
          <a:xfrm>
            <a:off x="657400" y="2527430"/>
            <a:ext cx="3834765" cy="307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200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Joensuun seudun työllisyysaste (%) oli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6600" b="1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alhaisin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200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 C23-seutujen joukossa vuonna 2018</a:t>
            </a:r>
            <a:endParaRPr kumimoji="0" lang="fi-FI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  <a:sym typeface="Trebuchet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kumimoji="0" lang="fi-FI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 panose="020F0502020204030204" pitchFamily="34" charset="0"/>
                <a:sym typeface="Trebuchet MS"/>
              </a:rPr>
              <a:t> 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</a:endParaRPr>
          </a:p>
          <a:p>
            <a:pPr marL="342891" marR="0" lvl="0" indent="-34289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</a:endParaRPr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167F66B8-E1F6-4A6E-8C18-F5987BA27292}"/>
              </a:ext>
            </a:extLst>
          </p:cNvPr>
          <p:cNvSpPr txBox="1"/>
          <p:nvPr/>
        </p:nvSpPr>
        <p:spPr>
          <a:xfrm>
            <a:off x="119360" y="6527170"/>
            <a:ext cx="101717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100" b="0" dirty="0">
                <a:solidFill>
                  <a:srgbClr val="000000"/>
                </a:solidFill>
                <a:latin typeface="Avenir Next" panose="020B0503020202020204" pitchFamily="34" charset="0"/>
              </a:rPr>
              <a:t>Lähde: </a:t>
            </a:r>
            <a:r>
              <a:rPr lang="fi-FI" sz="1100" dirty="0">
                <a:solidFill>
                  <a:srgbClr val="000000"/>
                </a:solidFill>
                <a:latin typeface="Avenir Next" panose="020B0503020202020204" pitchFamily="34" charset="0"/>
              </a:rPr>
              <a:t>Tilastokeskus, työmarkkinat; työvoimatutkimus</a:t>
            </a:r>
            <a:r>
              <a:rPr lang="fi-FI" sz="1100" b="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382428006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iruutu 9">
            <a:extLst>
              <a:ext uri="{FF2B5EF4-FFF2-40B4-BE49-F238E27FC236}">
                <a16:creationId xmlns:a16="http://schemas.microsoft.com/office/drawing/2014/main" id="{9610F7DC-4477-476F-8E52-FFBE5EC1F330}"/>
              </a:ext>
            </a:extLst>
          </p:cNvPr>
          <p:cNvSpPr txBox="1"/>
          <p:nvPr/>
        </p:nvSpPr>
        <p:spPr bwMode="auto">
          <a:xfrm>
            <a:off x="239486" y="471502"/>
            <a:ext cx="518061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fi-FI" sz="3600" b="1" dirty="0">
                <a:solidFill>
                  <a:srgbClr val="000000"/>
                </a:solidFill>
                <a:highlight>
                  <a:srgbClr val="FECD0C"/>
                </a:highlight>
                <a:latin typeface="Arial Black" panose="020B0A04020102020204" pitchFamily="34" charset="0"/>
              </a:rPr>
              <a:t>Toimivien yritysten määrä suhteessa väestöpohjaan 2019 (promillea)</a:t>
            </a:r>
          </a:p>
          <a:p>
            <a:pPr algn="ctr" defTabSz="914377">
              <a:defRPr/>
            </a:pPr>
            <a:endParaRPr lang="fi-FI" sz="36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11" name="Kaavio 10">
            <a:extLst>
              <a:ext uri="{FF2B5EF4-FFF2-40B4-BE49-F238E27FC236}">
                <a16:creationId xmlns:a16="http://schemas.microsoft.com/office/drawing/2014/main" id="{A4F959F4-68A8-4289-8B12-A4DDF4990C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09255309"/>
              </p:ext>
            </p:extLst>
          </p:nvPr>
        </p:nvGraphicFramePr>
        <p:xfrm>
          <a:off x="5420100" y="203200"/>
          <a:ext cx="6599302" cy="5922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Alaotsikko 1">
            <a:extLst>
              <a:ext uri="{FF2B5EF4-FFF2-40B4-BE49-F238E27FC236}">
                <a16:creationId xmlns:a16="http://schemas.microsoft.com/office/drawing/2014/main" id="{8B7E63C8-6CE0-4B75-A1A5-04C440BAA2CA}"/>
              </a:ext>
            </a:extLst>
          </p:cNvPr>
          <p:cNvSpPr txBox="1">
            <a:spLocks/>
          </p:cNvSpPr>
          <p:nvPr/>
        </p:nvSpPr>
        <p:spPr bwMode="auto">
          <a:xfrm>
            <a:off x="647240" y="2913510"/>
            <a:ext cx="3834765" cy="307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200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Joensuun seudun toimivien yritysten määrä (yrityskanta) suhteessa väestöpohjaan oli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6600" b="1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5.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200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alhaisin C23-seutujen joukossa vuoden 2019 neljännellä kvartaalilla.</a:t>
            </a:r>
            <a:endParaRPr kumimoji="0" lang="fi-FI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  <a:sym typeface="Trebuchet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kumimoji="0" lang="fi-FI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 panose="020F0502020204030204" pitchFamily="34" charset="0"/>
                <a:sym typeface="Trebuchet MS"/>
              </a:rPr>
              <a:t> 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</a:endParaRPr>
          </a:p>
          <a:p>
            <a:pPr marL="342891" marR="0" lvl="0" indent="-34289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FF90CC69-5F82-4536-96D1-EE3E4BF38CC0}"/>
              </a:ext>
            </a:extLst>
          </p:cNvPr>
          <p:cNvSpPr txBox="1"/>
          <p:nvPr/>
        </p:nvSpPr>
        <p:spPr>
          <a:xfrm>
            <a:off x="6716021" y="1502553"/>
            <a:ext cx="10356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solidFill>
                  <a:srgbClr val="000000"/>
                </a:solidFill>
                <a:highlight>
                  <a:srgbClr val="FECD0C"/>
                </a:highlight>
                <a:latin typeface="Trebuchet MS" panose="020B0603020202020204"/>
                <a:ea typeface="ＭＳ Ｐゴシック" pitchFamily="34" charset="-128"/>
              </a:rPr>
              <a:t>56,8</a:t>
            </a:r>
            <a:endParaRPr lang="fi-FI" sz="2000" dirty="0"/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87784E31-F5B5-4147-A3BA-1DA443E27D8B}"/>
              </a:ext>
            </a:extLst>
          </p:cNvPr>
          <p:cNvSpPr txBox="1"/>
          <p:nvPr/>
        </p:nvSpPr>
        <p:spPr>
          <a:xfrm>
            <a:off x="119360" y="6527170"/>
            <a:ext cx="101717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100" b="0" dirty="0">
                <a:solidFill>
                  <a:srgbClr val="000000"/>
                </a:solidFill>
                <a:latin typeface="Avenir Next" panose="020B0503020202020204" pitchFamily="34" charset="0"/>
              </a:rPr>
              <a:t>Lähde: </a:t>
            </a:r>
            <a:r>
              <a:rPr lang="fi-FI" sz="1100" dirty="0">
                <a:solidFill>
                  <a:srgbClr val="000000"/>
                </a:solidFill>
                <a:latin typeface="Avenir Next" panose="020B0503020202020204" pitchFamily="34" charset="0"/>
              </a:rPr>
              <a:t>Tilastokeskus, yritykset; aloittaneet ja lopettaneet yritykset sekä yrityskanta</a:t>
            </a:r>
            <a:r>
              <a:rPr lang="fi-FI" sz="1100" b="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36756055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4">
            <a:extLst>
              <a:ext uri="{FF2B5EF4-FFF2-40B4-BE49-F238E27FC236}">
                <a16:creationId xmlns:a16="http://schemas.microsoft.com/office/drawing/2014/main" id="{89337CDF-FFC3-4ADD-9F2E-044FF7BADD70}"/>
              </a:ext>
            </a:extLst>
          </p:cNvPr>
          <p:cNvSpPr txBox="1"/>
          <p:nvPr/>
        </p:nvSpPr>
        <p:spPr bwMode="auto">
          <a:xfrm>
            <a:off x="101600" y="395704"/>
            <a:ext cx="5180614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fi-FI" sz="3600" b="1" dirty="0">
                <a:solidFill>
                  <a:srgbClr val="000000"/>
                </a:solidFill>
                <a:highlight>
                  <a:srgbClr val="FECD0C"/>
                </a:highlight>
                <a:latin typeface="Arial Black" panose="020B0A04020102020204" pitchFamily="34" charset="0"/>
              </a:rPr>
              <a:t>Avoimen sektorin osuus alueen työpaikoista 2017 (%)</a:t>
            </a:r>
          </a:p>
          <a:p>
            <a:pPr algn="ctr" defTabSz="914377">
              <a:defRPr/>
            </a:pPr>
            <a:endParaRPr lang="fi-FI" sz="36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15" name="Kaavio 14">
            <a:extLst>
              <a:ext uri="{FF2B5EF4-FFF2-40B4-BE49-F238E27FC236}">
                <a16:creationId xmlns:a16="http://schemas.microsoft.com/office/drawing/2014/main" id="{95DE9E1B-ABD5-4B00-9726-518D08F1DD7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9691163"/>
              </p:ext>
            </p:extLst>
          </p:nvPr>
        </p:nvGraphicFramePr>
        <p:xfrm>
          <a:off x="5628640" y="395705"/>
          <a:ext cx="6461760" cy="56695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Tekstiruutu 16">
            <a:extLst>
              <a:ext uri="{FF2B5EF4-FFF2-40B4-BE49-F238E27FC236}">
                <a16:creationId xmlns:a16="http://schemas.microsoft.com/office/drawing/2014/main" id="{D60603ED-36F4-4CBA-A1EC-10CF60A5A8A4}"/>
              </a:ext>
            </a:extLst>
          </p:cNvPr>
          <p:cNvSpPr txBox="1"/>
          <p:nvPr/>
        </p:nvSpPr>
        <p:spPr>
          <a:xfrm>
            <a:off x="7483736" y="1826865"/>
            <a:ext cx="10356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solidFill>
                  <a:srgbClr val="000000"/>
                </a:solidFill>
                <a:highlight>
                  <a:srgbClr val="FECD0C"/>
                </a:highlight>
                <a:latin typeface="Trebuchet MS" panose="020B0603020202020204"/>
                <a:ea typeface="ＭＳ Ｐゴシック" pitchFamily="34" charset="-128"/>
              </a:rPr>
              <a:t>64,8%</a:t>
            </a:r>
            <a:endParaRPr lang="fi-FI" sz="2000" dirty="0"/>
          </a:p>
        </p:txBody>
      </p:sp>
      <p:sp>
        <p:nvSpPr>
          <p:cNvPr id="19" name="Alaotsikko 1">
            <a:extLst>
              <a:ext uri="{FF2B5EF4-FFF2-40B4-BE49-F238E27FC236}">
                <a16:creationId xmlns:a16="http://schemas.microsoft.com/office/drawing/2014/main" id="{B2F14FE8-6391-4E28-8944-C71247BC7E27}"/>
              </a:ext>
            </a:extLst>
          </p:cNvPr>
          <p:cNvSpPr txBox="1">
            <a:spLocks/>
          </p:cNvSpPr>
          <p:nvPr/>
        </p:nvSpPr>
        <p:spPr bwMode="auto">
          <a:xfrm>
            <a:off x="637080" y="2822070"/>
            <a:ext cx="3834765" cy="307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200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Joensuun seudun avoimen sektorin työpaikkojen osuus kaikista seudun työpaikoista oli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6600" b="1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15.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200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korkein C23-seutujen joukossa vuonna 2017</a:t>
            </a:r>
            <a:endParaRPr kumimoji="0" lang="fi-FI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  <a:sym typeface="Trebuchet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kumimoji="0" lang="fi-FI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 panose="020F0502020204030204" pitchFamily="34" charset="0"/>
                <a:sym typeface="Trebuchet MS"/>
              </a:rPr>
              <a:t> 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</a:endParaRPr>
          </a:p>
          <a:p>
            <a:pPr marL="342891" marR="0" lvl="0" indent="-34289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</a:endParaRPr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646BCCBD-4436-4C06-B54A-1233B985FBD7}"/>
              </a:ext>
            </a:extLst>
          </p:cNvPr>
          <p:cNvSpPr txBox="1"/>
          <p:nvPr/>
        </p:nvSpPr>
        <p:spPr>
          <a:xfrm>
            <a:off x="119360" y="6527170"/>
            <a:ext cx="101717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100" b="0" dirty="0">
                <a:solidFill>
                  <a:srgbClr val="000000"/>
                </a:solidFill>
                <a:latin typeface="Avenir Next" panose="020B0503020202020204" pitchFamily="34" charset="0"/>
              </a:rPr>
              <a:t>Lähde: </a:t>
            </a:r>
            <a:r>
              <a:rPr lang="fi-FI" sz="1100" dirty="0">
                <a:solidFill>
                  <a:srgbClr val="000000"/>
                </a:solidFill>
                <a:latin typeface="Avenir Next" panose="020B0503020202020204" pitchFamily="34" charset="0"/>
              </a:rPr>
              <a:t>Tilastokeskus, väestö; työssäkäynti</a:t>
            </a:r>
            <a:r>
              <a:rPr lang="fi-FI" sz="1100" b="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27672202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Kaavio 4">
            <a:extLst>
              <a:ext uri="{FF2B5EF4-FFF2-40B4-BE49-F238E27FC236}">
                <a16:creationId xmlns:a16="http://schemas.microsoft.com/office/drawing/2014/main" id="{5695C700-1747-8843-9F38-4B87C6DA9B5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5821562"/>
              </p:ext>
            </p:extLst>
          </p:nvPr>
        </p:nvGraphicFramePr>
        <p:xfrm>
          <a:off x="5689600" y="243841"/>
          <a:ext cx="6197600" cy="5770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kstiruutu 10">
            <a:extLst>
              <a:ext uri="{FF2B5EF4-FFF2-40B4-BE49-F238E27FC236}">
                <a16:creationId xmlns:a16="http://schemas.microsoft.com/office/drawing/2014/main" id="{82B2ACD5-7A8F-46F8-AE38-EB44E6616A2B}"/>
              </a:ext>
            </a:extLst>
          </p:cNvPr>
          <p:cNvSpPr txBox="1"/>
          <p:nvPr/>
        </p:nvSpPr>
        <p:spPr bwMode="auto">
          <a:xfrm>
            <a:off x="239486" y="471502"/>
            <a:ext cx="532819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fi-FI" sz="3200" b="1" dirty="0">
                <a:solidFill>
                  <a:srgbClr val="000000"/>
                </a:solidFill>
                <a:highlight>
                  <a:srgbClr val="FECD0C"/>
                </a:highlight>
                <a:latin typeface="Arial Black" panose="020B0A04020102020204" pitchFamily="34" charset="0"/>
              </a:rPr>
              <a:t>Teollisuuden toimialan jalostusarvo 2018 (€/as.)</a:t>
            </a:r>
          </a:p>
          <a:p>
            <a:pPr algn="ctr" defTabSz="914377">
              <a:defRPr/>
            </a:pPr>
            <a:endParaRPr lang="fi-FI" sz="32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Alaotsikko 1">
            <a:extLst>
              <a:ext uri="{FF2B5EF4-FFF2-40B4-BE49-F238E27FC236}">
                <a16:creationId xmlns:a16="http://schemas.microsoft.com/office/drawing/2014/main" id="{E9290EEE-DB57-4D02-A6AC-01BC75CBAB6F}"/>
              </a:ext>
            </a:extLst>
          </p:cNvPr>
          <p:cNvSpPr txBox="1">
            <a:spLocks/>
          </p:cNvSpPr>
          <p:nvPr/>
        </p:nvSpPr>
        <p:spPr bwMode="auto">
          <a:xfrm>
            <a:off x="921560" y="2883030"/>
            <a:ext cx="3834765" cy="307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200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Pohjois-Karjalan teollisuuden jalostusarvo oli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6600" b="1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13.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200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korkein asukasta kohden laskettuna maakunnittain vuonna 2018</a:t>
            </a:r>
            <a:endParaRPr kumimoji="0" lang="fi-FI" sz="20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  <a:sym typeface="Trebuchet MS"/>
            </a:endParaRPr>
          </a:p>
          <a:p>
            <a:pPr marL="342891" marR="0" lvl="0" indent="-34289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endParaRPr kumimoji="0" lang="fi-FI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  <a:sym typeface="Trebuchet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kumimoji="0" lang="fi-FI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 panose="020F0502020204030204" pitchFamily="34" charset="0"/>
                <a:sym typeface="Trebuchet MS"/>
              </a:rPr>
              <a:t> 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</a:endParaRPr>
          </a:p>
          <a:p>
            <a:pPr marL="342891" marR="0" lvl="0" indent="-34289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18791319-7E96-40B4-BE1E-3864A9ED8400}"/>
              </a:ext>
            </a:extLst>
          </p:cNvPr>
          <p:cNvSpPr txBox="1"/>
          <p:nvPr/>
        </p:nvSpPr>
        <p:spPr>
          <a:xfrm>
            <a:off x="7462146" y="2244176"/>
            <a:ext cx="10356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solidFill>
                  <a:srgbClr val="000000"/>
                </a:solidFill>
                <a:highlight>
                  <a:srgbClr val="FECD0C"/>
                </a:highlight>
                <a:latin typeface="Trebuchet MS" panose="020B0603020202020204"/>
                <a:ea typeface="ＭＳ Ｐゴシック" pitchFamily="34" charset="-128"/>
              </a:rPr>
              <a:t>4 742 € </a:t>
            </a:r>
            <a:endParaRPr lang="fi-FI" sz="2000" dirty="0"/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3C0F978C-9405-4951-80FF-9ADF638E8422}"/>
              </a:ext>
            </a:extLst>
          </p:cNvPr>
          <p:cNvSpPr txBox="1"/>
          <p:nvPr/>
        </p:nvSpPr>
        <p:spPr>
          <a:xfrm>
            <a:off x="119360" y="6527170"/>
            <a:ext cx="101717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100" b="0" dirty="0">
                <a:solidFill>
                  <a:srgbClr val="000000"/>
                </a:solidFill>
                <a:latin typeface="Avenir Next" panose="020B0503020202020204" pitchFamily="34" charset="0"/>
              </a:rPr>
              <a:t>Lähde: </a:t>
            </a:r>
            <a:r>
              <a:rPr lang="fi-FI" sz="1100" dirty="0">
                <a:solidFill>
                  <a:srgbClr val="000000"/>
                </a:solidFill>
                <a:latin typeface="Avenir Next" panose="020B0503020202020204" pitchFamily="34" charset="0"/>
              </a:rPr>
              <a:t>Tilastokeskus, yritykset; yritystoimipaikat alueittain</a:t>
            </a:r>
            <a:r>
              <a:rPr lang="fi-FI" sz="1100" b="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368460189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8DE4872A-6331-E845-AB9B-2BD4377899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980286"/>
              </p:ext>
            </p:extLst>
          </p:nvPr>
        </p:nvGraphicFramePr>
        <p:xfrm>
          <a:off x="5699760" y="172720"/>
          <a:ext cx="6174188" cy="59534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ekstiruutu 8">
            <a:extLst>
              <a:ext uri="{FF2B5EF4-FFF2-40B4-BE49-F238E27FC236}">
                <a16:creationId xmlns:a16="http://schemas.microsoft.com/office/drawing/2014/main" id="{D6B48ED1-D21F-4943-8370-1A6F1CE459D2}"/>
              </a:ext>
            </a:extLst>
          </p:cNvPr>
          <p:cNvSpPr txBox="1"/>
          <p:nvPr/>
        </p:nvSpPr>
        <p:spPr bwMode="auto">
          <a:xfrm>
            <a:off x="239486" y="471502"/>
            <a:ext cx="532819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fi-FI" sz="3200" b="1" dirty="0">
                <a:solidFill>
                  <a:srgbClr val="000000"/>
                </a:solidFill>
                <a:highlight>
                  <a:srgbClr val="FECD0C"/>
                </a:highlight>
                <a:latin typeface="Arial Black" panose="020B0A04020102020204" pitchFamily="34" charset="0"/>
              </a:rPr>
              <a:t>Patenttien määrä 10 000 asukasta kohden 2017-2019</a:t>
            </a:r>
          </a:p>
          <a:p>
            <a:pPr algn="ctr" defTabSz="914377">
              <a:defRPr/>
            </a:pPr>
            <a:endParaRPr lang="fi-FI" sz="32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Alaotsikko 1">
            <a:extLst>
              <a:ext uri="{FF2B5EF4-FFF2-40B4-BE49-F238E27FC236}">
                <a16:creationId xmlns:a16="http://schemas.microsoft.com/office/drawing/2014/main" id="{EDAA11A1-3ABA-4E64-9DDF-DF59272FF16E}"/>
              </a:ext>
            </a:extLst>
          </p:cNvPr>
          <p:cNvSpPr txBox="1">
            <a:spLocks/>
          </p:cNvSpPr>
          <p:nvPr/>
        </p:nvSpPr>
        <p:spPr bwMode="auto">
          <a:xfrm>
            <a:off x="921560" y="2883030"/>
            <a:ext cx="3834765" cy="307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200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Pohjois-Karjalassa tehtiin patentteja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6600" b="1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11.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200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eniten 19 maakunnan joukossa suhteessa väestöpohjaan vuosina 2017-2019</a:t>
            </a:r>
            <a:endParaRPr kumimoji="0" lang="fi-FI" sz="20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  <a:sym typeface="Trebuchet MS"/>
            </a:endParaRPr>
          </a:p>
          <a:p>
            <a:pPr marL="342891" marR="0" lvl="0" indent="-34289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endParaRPr kumimoji="0" lang="fi-FI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  <a:sym typeface="Trebuchet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kumimoji="0" lang="fi-FI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 panose="020F0502020204030204" pitchFamily="34" charset="0"/>
                <a:sym typeface="Trebuchet MS"/>
              </a:rPr>
              <a:t> 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</a:endParaRPr>
          </a:p>
          <a:p>
            <a:pPr marL="342891" marR="0" lvl="0" indent="-34289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449BC959-5607-4849-A048-9C5B15DC85DD}"/>
              </a:ext>
            </a:extLst>
          </p:cNvPr>
          <p:cNvSpPr txBox="1"/>
          <p:nvPr/>
        </p:nvSpPr>
        <p:spPr>
          <a:xfrm>
            <a:off x="8269009" y="2749332"/>
            <a:ext cx="10356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solidFill>
                  <a:srgbClr val="000000"/>
                </a:solidFill>
                <a:highlight>
                  <a:srgbClr val="FECD0C"/>
                </a:highlight>
                <a:latin typeface="Trebuchet MS" panose="020B0603020202020204"/>
                <a:ea typeface="ＭＳ Ｐゴシック" pitchFamily="34" charset="-128"/>
              </a:rPr>
              <a:t>1,5</a:t>
            </a:r>
            <a:endParaRPr lang="fi-FI" sz="2000" dirty="0"/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2A2F910E-1D87-41DB-A48D-E56423A2404E}"/>
              </a:ext>
            </a:extLst>
          </p:cNvPr>
          <p:cNvSpPr txBox="1"/>
          <p:nvPr/>
        </p:nvSpPr>
        <p:spPr>
          <a:xfrm>
            <a:off x="119360" y="6527170"/>
            <a:ext cx="101717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100" b="0" dirty="0">
                <a:solidFill>
                  <a:srgbClr val="000000"/>
                </a:solidFill>
                <a:latin typeface="Avenir Next" panose="020B0503020202020204" pitchFamily="34" charset="0"/>
              </a:rPr>
              <a:t>Lähde: Pa</a:t>
            </a:r>
            <a:r>
              <a:rPr lang="fi-FI" sz="1100" dirty="0">
                <a:solidFill>
                  <a:srgbClr val="000000"/>
                </a:solidFill>
                <a:latin typeface="Avenir Next" panose="020B0503020202020204" pitchFamily="34" charset="0"/>
              </a:rPr>
              <a:t>tentti- ja rekisterihallitus (PRH), patenttien määrä alueittain</a:t>
            </a:r>
            <a:r>
              <a:rPr lang="fi-FI" sz="1100" b="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32392571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Kaavio 5">
            <a:extLst>
              <a:ext uri="{FF2B5EF4-FFF2-40B4-BE49-F238E27FC236}">
                <a16:creationId xmlns:a16="http://schemas.microsoft.com/office/drawing/2014/main" id="{7D283F99-F9A6-2C42-A0DC-C505478B3D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6779967"/>
              </p:ext>
            </p:extLst>
          </p:nvPr>
        </p:nvGraphicFramePr>
        <p:xfrm>
          <a:off x="5557521" y="243840"/>
          <a:ext cx="6380480" cy="5882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kstiruutu 9">
            <a:extLst>
              <a:ext uri="{FF2B5EF4-FFF2-40B4-BE49-F238E27FC236}">
                <a16:creationId xmlns:a16="http://schemas.microsoft.com/office/drawing/2014/main" id="{E7E8B368-C068-405A-A1C0-1FAED4DAF99E}"/>
              </a:ext>
            </a:extLst>
          </p:cNvPr>
          <p:cNvSpPr txBox="1"/>
          <p:nvPr/>
        </p:nvSpPr>
        <p:spPr bwMode="auto">
          <a:xfrm>
            <a:off x="248636" y="900127"/>
            <a:ext cx="518061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fi-FI" sz="3600" b="1" dirty="0">
                <a:solidFill>
                  <a:srgbClr val="000000"/>
                </a:solidFill>
                <a:highlight>
                  <a:srgbClr val="FECD0C"/>
                </a:highlight>
                <a:latin typeface="Arial Black" panose="020B0A04020102020204" pitchFamily="34" charset="0"/>
              </a:rPr>
              <a:t>Tutkimus- ja </a:t>
            </a:r>
            <a:r>
              <a:rPr lang="fi-FI" sz="3600" b="1" dirty="0" err="1">
                <a:solidFill>
                  <a:srgbClr val="000000"/>
                </a:solidFill>
                <a:highlight>
                  <a:srgbClr val="FECD0C"/>
                </a:highlight>
                <a:latin typeface="Arial Black" panose="020B0A04020102020204" pitchFamily="34" charset="0"/>
              </a:rPr>
              <a:t>kehit-tämismenot</a:t>
            </a:r>
            <a:r>
              <a:rPr lang="fi-FI" sz="3600" b="1" dirty="0">
                <a:solidFill>
                  <a:srgbClr val="000000"/>
                </a:solidFill>
                <a:highlight>
                  <a:srgbClr val="FECD0C"/>
                </a:highlight>
                <a:latin typeface="Arial Black" panose="020B0A04020102020204" pitchFamily="34" charset="0"/>
              </a:rPr>
              <a:t> vuonna 2018 (€/as.)</a:t>
            </a:r>
          </a:p>
          <a:p>
            <a:pPr algn="ctr" defTabSz="914377">
              <a:defRPr/>
            </a:pPr>
            <a:endParaRPr lang="fi-FI" sz="36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Alaotsikko 1">
            <a:extLst>
              <a:ext uri="{FF2B5EF4-FFF2-40B4-BE49-F238E27FC236}">
                <a16:creationId xmlns:a16="http://schemas.microsoft.com/office/drawing/2014/main" id="{08191693-1B60-4DF0-916B-A36A3E030235}"/>
              </a:ext>
            </a:extLst>
          </p:cNvPr>
          <p:cNvSpPr txBox="1">
            <a:spLocks/>
          </p:cNvSpPr>
          <p:nvPr/>
        </p:nvSpPr>
        <p:spPr bwMode="auto">
          <a:xfrm>
            <a:off x="657400" y="2801750"/>
            <a:ext cx="3834765" cy="307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200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Joensuun seudun tutkimus- ja </a:t>
            </a:r>
            <a:r>
              <a:rPr lang="fi-FI" sz="2000" kern="0" dirty="0" err="1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kehit-tämismenot</a:t>
            </a:r>
            <a:r>
              <a:rPr lang="fi-FI" sz="200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 asukasta kohden olivat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6600" b="1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10.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200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korkein C23-seutujen joukossa vuonna 2018</a:t>
            </a:r>
            <a:endParaRPr kumimoji="0" lang="fi-FI" sz="20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  <a:sym typeface="Trebuchet MS"/>
            </a:endParaRPr>
          </a:p>
          <a:p>
            <a:pPr marL="342891" marR="0" lvl="0" indent="-34289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endParaRPr kumimoji="0" lang="fi-FI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  <a:sym typeface="Trebuchet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kumimoji="0" lang="fi-FI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 panose="020F0502020204030204" pitchFamily="34" charset="0"/>
                <a:sym typeface="Trebuchet MS"/>
              </a:rPr>
              <a:t> 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</a:endParaRPr>
          </a:p>
          <a:p>
            <a:pPr marL="342891" marR="0" lvl="0" indent="-34289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C9285802-63CB-423C-A0CA-DA1FD885E0ED}"/>
              </a:ext>
            </a:extLst>
          </p:cNvPr>
          <p:cNvSpPr txBox="1"/>
          <p:nvPr/>
        </p:nvSpPr>
        <p:spPr>
          <a:xfrm>
            <a:off x="8595621" y="3527432"/>
            <a:ext cx="10356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solidFill>
                  <a:srgbClr val="000000"/>
                </a:solidFill>
                <a:highlight>
                  <a:srgbClr val="FECD0C"/>
                </a:highlight>
                <a:latin typeface="Trebuchet MS" panose="020B0603020202020204"/>
                <a:ea typeface="ＭＳ Ｐゴシック" pitchFamily="34" charset="-128"/>
              </a:rPr>
              <a:t>782 €</a:t>
            </a:r>
            <a:endParaRPr lang="fi-FI" sz="2000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BA906B40-86C1-44C7-9016-EF10011DE402}"/>
              </a:ext>
            </a:extLst>
          </p:cNvPr>
          <p:cNvSpPr txBox="1"/>
          <p:nvPr/>
        </p:nvSpPr>
        <p:spPr>
          <a:xfrm>
            <a:off x="119360" y="6527170"/>
            <a:ext cx="101717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100" b="0" dirty="0">
                <a:solidFill>
                  <a:srgbClr val="000000"/>
                </a:solidFill>
                <a:latin typeface="Avenir Next" panose="020B0503020202020204" pitchFamily="34" charset="0"/>
              </a:rPr>
              <a:t>Lähde: </a:t>
            </a:r>
            <a:r>
              <a:rPr lang="fi-FI" sz="1100" dirty="0">
                <a:solidFill>
                  <a:srgbClr val="000000"/>
                </a:solidFill>
                <a:latin typeface="Avenir Next" panose="020B0503020202020204" pitchFamily="34" charset="0"/>
              </a:rPr>
              <a:t>Tilastokeskus, tiede, teknologia ja tuotekehitys; tutkimus- ja kehittämistoiminta</a:t>
            </a:r>
            <a:r>
              <a:rPr lang="fi-FI" sz="1100" b="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2604988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Kaavio 4">
            <a:extLst>
              <a:ext uri="{FF2B5EF4-FFF2-40B4-BE49-F238E27FC236}">
                <a16:creationId xmlns:a16="http://schemas.microsoft.com/office/drawing/2014/main" id="{B1E2E192-F9A5-8A42-8ED2-A3F07C227F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0346667"/>
              </p:ext>
            </p:extLst>
          </p:nvPr>
        </p:nvGraphicFramePr>
        <p:xfrm>
          <a:off x="5577841" y="172720"/>
          <a:ext cx="6352902" cy="58579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kstiruutu 12">
            <a:extLst>
              <a:ext uri="{FF2B5EF4-FFF2-40B4-BE49-F238E27FC236}">
                <a16:creationId xmlns:a16="http://schemas.microsoft.com/office/drawing/2014/main" id="{AD523516-AA5A-4BA8-9183-F1502620CB25}"/>
              </a:ext>
            </a:extLst>
          </p:cNvPr>
          <p:cNvSpPr txBox="1"/>
          <p:nvPr/>
        </p:nvSpPr>
        <p:spPr bwMode="auto">
          <a:xfrm>
            <a:off x="248636" y="900127"/>
            <a:ext cx="5180614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fi-FI" sz="3600" b="1" dirty="0">
                <a:solidFill>
                  <a:srgbClr val="000000"/>
                </a:solidFill>
                <a:highlight>
                  <a:srgbClr val="FECD0C"/>
                </a:highlight>
                <a:latin typeface="Arial Black" panose="020B0A04020102020204" pitchFamily="34" charset="0"/>
              </a:rPr>
              <a:t>Yksityisen sektorin osuus TK-menoista vuonna 2018 (€/as.)</a:t>
            </a:r>
          </a:p>
          <a:p>
            <a:pPr algn="ctr" defTabSz="914377">
              <a:defRPr/>
            </a:pPr>
            <a:endParaRPr lang="fi-FI" sz="36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Alaotsikko 1">
            <a:extLst>
              <a:ext uri="{FF2B5EF4-FFF2-40B4-BE49-F238E27FC236}">
                <a16:creationId xmlns:a16="http://schemas.microsoft.com/office/drawing/2014/main" id="{A915BEC6-6303-46B6-BB44-7F8F1779CF57}"/>
              </a:ext>
            </a:extLst>
          </p:cNvPr>
          <p:cNvSpPr txBox="1">
            <a:spLocks/>
          </p:cNvSpPr>
          <p:nvPr/>
        </p:nvSpPr>
        <p:spPr bwMode="auto">
          <a:xfrm>
            <a:off x="657400" y="2801750"/>
            <a:ext cx="3834765" cy="307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200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Joensuun seudun yksityisen sektorin TK-menoihin liittyvät panokset olivat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6600" b="1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toiseksi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200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alhaisimmat C23-seutujen joukossa vuonna 2018</a:t>
            </a:r>
            <a:endParaRPr kumimoji="0" lang="fi-FI" sz="20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  <a:sym typeface="Trebuchet MS"/>
            </a:endParaRPr>
          </a:p>
          <a:p>
            <a:pPr marL="342891" marR="0" lvl="0" indent="-34289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endParaRPr kumimoji="0" lang="fi-FI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  <a:sym typeface="Trebuchet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kumimoji="0" lang="fi-FI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 panose="020F0502020204030204" pitchFamily="34" charset="0"/>
                <a:sym typeface="Trebuchet MS"/>
              </a:rPr>
              <a:t> 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</a:endParaRPr>
          </a:p>
          <a:p>
            <a:pPr marL="342891" marR="0" lvl="0" indent="-34289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</a:endParaRPr>
          </a:p>
        </p:txBody>
      </p:sp>
      <p:sp>
        <p:nvSpPr>
          <p:cNvPr id="2" name="Tekstiruutu 1">
            <a:extLst>
              <a:ext uri="{FF2B5EF4-FFF2-40B4-BE49-F238E27FC236}">
                <a16:creationId xmlns:a16="http://schemas.microsoft.com/office/drawing/2014/main" id="{9D97699E-4F0D-4D77-8823-E11D99BFFA94}"/>
              </a:ext>
            </a:extLst>
          </p:cNvPr>
          <p:cNvSpPr txBox="1"/>
          <p:nvPr/>
        </p:nvSpPr>
        <p:spPr>
          <a:xfrm>
            <a:off x="5997081" y="3008396"/>
            <a:ext cx="10356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solidFill>
                  <a:srgbClr val="000000"/>
                </a:solidFill>
                <a:highlight>
                  <a:srgbClr val="FECD0C"/>
                </a:highlight>
                <a:latin typeface="Trebuchet MS" panose="020B0603020202020204"/>
                <a:ea typeface="ＭＳ Ｐゴシック" pitchFamily="34" charset="-128"/>
              </a:rPr>
              <a:t>27,0%</a:t>
            </a:r>
            <a:endParaRPr lang="fi-FI" sz="2000" dirty="0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A3842ABB-0254-4E3A-8490-A092803AE4C3}"/>
              </a:ext>
            </a:extLst>
          </p:cNvPr>
          <p:cNvSpPr txBox="1"/>
          <p:nvPr/>
        </p:nvSpPr>
        <p:spPr>
          <a:xfrm>
            <a:off x="119360" y="6527170"/>
            <a:ext cx="101717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100" b="0" dirty="0">
                <a:solidFill>
                  <a:srgbClr val="000000"/>
                </a:solidFill>
                <a:latin typeface="Avenir Next" panose="020B0503020202020204" pitchFamily="34" charset="0"/>
              </a:rPr>
              <a:t>Lähde: </a:t>
            </a:r>
            <a:r>
              <a:rPr lang="fi-FI" sz="1100" dirty="0">
                <a:solidFill>
                  <a:srgbClr val="000000"/>
                </a:solidFill>
                <a:latin typeface="Avenir Next" panose="020B0503020202020204" pitchFamily="34" charset="0"/>
              </a:rPr>
              <a:t>Tilastokeskus, tiede, teknologia ja tuotekehitys; tutkimus- ja kehittämistoiminta</a:t>
            </a:r>
            <a:r>
              <a:rPr lang="fi-FI" sz="1100" b="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27094545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iruutu 9">
            <a:extLst>
              <a:ext uri="{FF2B5EF4-FFF2-40B4-BE49-F238E27FC236}">
                <a16:creationId xmlns:a16="http://schemas.microsoft.com/office/drawing/2014/main" id="{60E77C02-31D5-4EAC-9C15-B7726B92DE2F}"/>
              </a:ext>
            </a:extLst>
          </p:cNvPr>
          <p:cNvSpPr txBox="1"/>
          <p:nvPr/>
        </p:nvSpPr>
        <p:spPr bwMode="auto">
          <a:xfrm>
            <a:off x="239486" y="471502"/>
            <a:ext cx="518061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fi-FI" sz="3200" b="1" dirty="0" err="1">
                <a:solidFill>
                  <a:srgbClr val="000000"/>
                </a:solidFill>
                <a:highlight>
                  <a:srgbClr val="FECD0C"/>
                </a:highlight>
                <a:latin typeface="Arial Black" panose="020B0A04020102020204" pitchFamily="34" charset="0"/>
              </a:rPr>
              <a:t>Korkeakouluopiske-lijoiden</a:t>
            </a:r>
            <a:r>
              <a:rPr lang="fi-FI" sz="3200" b="1" dirty="0">
                <a:solidFill>
                  <a:srgbClr val="000000"/>
                </a:solidFill>
                <a:highlight>
                  <a:srgbClr val="FECD0C"/>
                </a:highlight>
                <a:latin typeface="Arial Black" panose="020B0A04020102020204" pitchFamily="34" charset="0"/>
              </a:rPr>
              <a:t> määrä </a:t>
            </a:r>
            <a:r>
              <a:rPr lang="fi-FI" sz="3200" b="1" dirty="0" err="1">
                <a:solidFill>
                  <a:srgbClr val="000000"/>
                </a:solidFill>
                <a:highlight>
                  <a:srgbClr val="FECD0C"/>
                </a:highlight>
                <a:latin typeface="Arial Black" panose="020B0A04020102020204" pitchFamily="34" charset="0"/>
              </a:rPr>
              <a:t>suh-teessa</a:t>
            </a:r>
            <a:r>
              <a:rPr lang="fi-FI" sz="3200" b="1" dirty="0">
                <a:solidFill>
                  <a:srgbClr val="000000"/>
                </a:solidFill>
                <a:highlight>
                  <a:srgbClr val="FECD0C"/>
                </a:highlight>
                <a:latin typeface="Arial Black" panose="020B0A04020102020204" pitchFamily="34" charset="0"/>
              </a:rPr>
              <a:t> väestöpohjaan 2019 (promillea)</a:t>
            </a:r>
          </a:p>
          <a:p>
            <a:pPr algn="ctr" defTabSz="914377">
              <a:defRPr/>
            </a:pPr>
            <a:endParaRPr lang="fi-FI" sz="32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Alaotsikko 1">
            <a:extLst>
              <a:ext uri="{FF2B5EF4-FFF2-40B4-BE49-F238E27FC236}">
                <a16:creationId xmlns:a16="http://schemas.microsoft.com/office/drawing/2014/main" id="{1BBD5B5B-4E9B-4FA5-868C-33A288520107}"/>
              </a:ext>
            </a:extLst>
          </p:cNvPr>
          <p:cNvSpPr txBox="1">
            <a:spLocks/>
          </p:cNvSpPr>
          <p:nvPr/>
        </p:nvSpPr>
        <p:spPr bwMode="auto">
          <a:xfrm>
            <a:off x="921560" y="2883030"/>
            <a:ext cx="3834765" cy="307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200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Joensuun seudulla oli korkeakouluopiskelijoita suhteessa väestöpohjaan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6600" b="1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6.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200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eniten C23-seutujen joukossa vuonna 2019</a:t>
            </a:r>
            <a:endParaRPr kumimoji="0" lang="fi-FI" sz="20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  <a:sym typeface="Trebuchet MS"/>
            </a:endParaRPr>
          </a:p>
          <a:p>
            <a:pPr marL="342891" marR="0" lvl="0" indent="-34289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endParaRPr kumimoji="0" lang="fi-FI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  <a:sym typeface="Trebuchet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kumimoji="0" lang="fi-FI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 panose="020F0502020204030204" pitchFamily="34" charset="0"/>
                <a:sym typeface="Trebuchet MS"/>
              </a:rPr>
              <a:t> 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</a:endParaRPr>
          </a:p>
          <a:p>
            <a:pPr marL="342891" marR="0" lvl="0" indent="-34289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B7A74887-DF2C-416B-89D9-7E1F8DC3EDD2}"/>
              </a:ext>
            </a:extLst>
          </p:cNvPr>
          <p:cNvSpPr txBox="1"/>
          <p:nvPr/>
        </p:nvSpPr>
        <p:spPr>
          <a:xfrm>
            <a:off x="9964324" y="1078935"/>
            <a:ext cx="10356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solidFill>
                  <a:srgbClr val="000000"/>
                </a:solidFill>
                <a:highlight>
                  <a:srgbClr val="FECD0C"/>
                </a:highlight>
                <a:latin typeface="Trebuchet MS" panose="020B0603020202020204"/>
                <a:ea typeface="ＭＳ Ｐゴシック" pitchFamily="34" charset="-128"/>
              </a:rPr>
              <a:t>76,2</a:t>
            </a:r>
            <a:endParaRPr lang="fi-FI" sz="2000" dirty="0"/>
          </a:p>
        </p:txBody>
      </p:sp>
      <p:graphicFrame>
        <p:nvGraphicFramePr>
          <p:cNvPr id="18" name="Kaavio 17">
            <a:extLst>
              <a:ext uri="{FF2B5EF4-FFF2-40B4-BE49-F238E27FC236}">
                <a16:creationId xmlns:a16="http://schemas.microsoft.com/office/drawing/2014/main" id="{C42BB938-05DC-4859-98CD-35E682995B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4734740"/>
              </p:ext>
            </p:extLst>
          </p:nvPr>
        </p:nvGraphicFramePr>
        <p:xfrm>
          <a:off x="5588000" y="203200"/>
          <a:ext cx="6364514" cy="60103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Tekstiruutu 19">
            <a:extLst>
              <a:ext uri="{FF2B5EF4-FFF2-40B4-BE49-F238E27FC236}">
                <a16:creationId xmlns:a16="http://schemas.microsoft.com/office/drawing/2014/main" id="{6BF4A06C-4E5A-431E-A0D5-4A1F2CDF4F00}"/>
              </a:ext>
            </a:extLst>
          </p:cNvPr>
          <p:cNvSpPr txBox="1"/>
          <p:nvPr/>
        </p:nvSpPr>
        <p:spPr>
          <a:xfrm>
            <a:off x="119360" y="6527170"/>
            <a:ext cx="101717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100" b="0" dirty="0">
                <a:solidFill>
                  <a:srgbClr val="000000"/>
                </a:solidFill>
                <a:latin typeface="Avenir Next" panose="020B0503020202020204" pitchFamily="34" charset="0"/>
              </a:rPr>
              <a:t>Lähde: Opetushallitus (OPH), Vipunen tilasto- ja ti</a:t>
            </a:r>
            <a:r>
              <a:rPr lang="fi-FI" sz="1100" dirty="0">
                <a:solidFill>
                  <a:srgbClr val="000000"/>
                </a:solidFill>
                <a:latin typeface="Avenir Next" panose="020B0503020202020204" pitchFamily="34" charset="0"/>
              </a:rPr>
              <a:t>etopalvelu</a:t>
            </a:r>
            <a:r>
              <a:rPr lang="fi-FI" sz="1100" b="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5549819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iruutu 9">
            <a:extLst>
              <a:ext uri="{FF2B5EF4-FFF2-40B4-BE49-F238E27FC236}">
                <a16:creationId xmlns:a16="http://schemas.microsoft.com/office/drawing/2014/main" id="{CCA695CD-6AD2-434F-9B9A-77B670DADC71}"/>
              </a:ext>
            </a:extLst>
          </p:cNvPr>
          <p:cNvSpPr txBox="1"/>
          <p:nvPr/>
        </p:nvSpPr>
        <p:spPr bwMode="auto">
          <a:xfrm>
            <a:off x="239486" y="471502"/>
            <a:ext cx="5180614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fi-FI" sz="3200" b="1" dirty="0">
                <a:solidFill>
                  <a:srgbClr val="000000"/>
                </a:solidFill>
                <a:highlight>
                  <a:srgbClr val="FECD0C"/>
                </a:highlight>
                <a:latin typeface="Arial Black" panose="020B0A04020102020204" pitchFamily="34" charset="0"/>
              </a:rPr>
              <a:t>Koulutustasomittain (VKTM-indeksi) vuonna 2018</a:t>
            </a:r>
          </a:p>
          <a:p>
            <a:pPr algn="ctr" defTabSz="914377">
              <a:defRPr/>
            </a:pPr>
            <a:endParaRPr lang="fi-FI" sz="32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11" name="Kaavio 10">
            <a:extLst>
              <a:ext uri="{FF2B5EF4-FFF2-40B4-BE49-F238E27FC236}">
                <a16:creationId xmlns:a16="http://schemas.microsoft.com/office/drawing/2014/main" id="{7419D2AE-1BE2-41D7-AC3A-863662B0555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74777477"/>
              </p:ext>
            </p:extLst>
          </p:nvPr>
        </p:nvGraphicFramePr>
        <p:xfrm>
          <a:off x="5567680" y="254000"/>
          <a:ext cx="6440706" cy="58721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Alaotsikko 1">
            <a:extLst>
              <a:ext uri="{FF2B5EF4-FFF2-40B4-BE49-F238E27FC236}">
                <a16:creationId xmlns:a16="http://schemas.microsoft.com/office/drawing/2014/main" id="{3D86CEE3-97D0-4A8B-BF53-26EE49CFC385}"/>
              </a:ext>
            </a:extLst>
          </p:cNvPr>
          <p:cNvSpPr txBox="1">
            <a:spLocks/>
          </p:cNvSpPr>
          <p:nvPr/>
        </p:nvSpPr>
        <p:spPr bwMode="auto">
          <a:xfrm>
            <a:off x="669738" y="2771270"/>
            <a:ext cx="3834765" cy="307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200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Joensuun seudun yli 20-vuotiaan väestön koulutustaso oli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6600" b="1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9.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200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korkein C23-seutujen joukossa vuonna 2018</a:t>
            </a:r>
            <a:endParaRPr kumimoji="0" lang="fi-FI" sz="20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  <a:sym typeface="Trebuchet MS"/>
            </a:endParaRPr>
          </a:p>
          <a:p>
            <a:pPr marL="342891" marR="0" lvl="0" indent="-34289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endParaRPr kumimoji="0" lang="fi-FI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  <a:sym typeface="Trebuchet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kumimoji="0" lang="fi-FI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 panose="020F0502020204030204" pitchFamily="34" charset="0"/>
                <a:sym typeface="Trebuchet MS"/>
              </a:rPr>
              <a:t> 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</a:endParaRPr>
          </a:p>
          <a:p>
            <a:pPr marL="342891" marR="0" lvl="0" indent="-34289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</a:endParaRPr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E9EC3FCD-6B21-4D2F-9854-A3F30AAD4F75}"/>
              </a:ext>
            </a:extLst>
          </p:cNvPr>
          <p:cNvSpPr txBox="1"/>
          <p:nvPr/>
        </p:nvSpPr>
        <p:spPr>
          <a:xfrm>
            <a:off x="9162676" y="1635843"/>
            <a:ext cx="10356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solidFill>
                  <a:srgbClr val="000000"/>
                </a:solidFill>
                <a:highlight>
                  <a:srgbClr val="FECD0C"/>
                </a:highlight>
                <a:latin typeface="Trebuchet MS" panose="020B0603020202020204"/>
                <a:ea typeface="ＭＳ Ｐゴシック" pitchFamily="34" charset="-128"/>
              </a:rPr>
              <a:t>366</a:t>
            </a:r>
            <a:endParaRPr lang="fi-FI" sz="2000" dirty="0"/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DA2ED594-8A27-4A71-B7C2-4AF270622B53}"/>
              </a:ext>
            </a:extLst>
          </p:cNvPr>
          <p:cNvSpPr txBox="1"/>
          <p:nvPr/>
        </p:nvSpPr>
        <p:spPr>
          <a:xfrm>
            <a:off x="119360" y="6527170"/>
            <a:ext cx="101717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100" b="0" dirty="0">
                <a:solidFill>
                  <a:srgbClr val="000000"/>
                </a:solidFill>
                <a:latin typeface="Avenir Next" panose="020B0503020202020204" pitchFamily="34" charset="0"/>
              </a:rPr>
              <a:t>Lähde: </a:t>
            </a:r>
            <a:r>
              <a:rPr lang="fi-FI" sz="1100" dirty="0">
                <a:solidFill>
                  <a:srgbClr val="000000"/>
                </a:solidFill>
                <a:latin typeface="Avenir Next" panose="020B0503020202020204" pitchFamily="34" charset="0"/>
              </a:rPr>
              <a:t>Tilastokeskus, koulutus; koulutusrakenne</a:t>
            </a:r>
            <a:r>
              <a:rPr lang="fi-FI" sz="1100" b="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931308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B2A3B32-C38C-B747-A962-F997E4EC6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733" dirty="0"/>
              <a:t>SCREEN.IO –TYÖKALUN KÄYTTÖ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E70B030-2D35-D140-B047-8CBF3618C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4"/>
            <a:ext cx="5955323" cy="4525963"/>
          </a:xfrm>
        </p:spPr>
        <p:txBody>
          <a:bodyPr/>
          <a:lstStyle/>
          <a:p>
            <a:pPr marL="0" indent="0">
              <a:buNone/>
            </a:pPr>
            <a:r>
              <a:rPr lang="fi-FI" sz="1867" dirty="0" err="1"/>
              <a:t>Screen.io</a:t>
            </a:r>
            <a:r>
              <a:rPr lang="fi-FI" sz="1867" dirty="0"/>
              <a:t> on selainpohjainen työkalu, jossa yleisö voi osallistua keskusteluihin, kyselyihin ja äänestyksiin omalta älypuhelimeltaan, tabletiltaan tai tietokoneeltaan</a:t>
            </a:r>
          </a:p>
          <a:p>
            <a:pPr marL="0" indent="0">
              <a:buNone/>
            </a:pPr>
            <a:endParaRPr lang="fi-FI" sz="1867" dirty="0"/>
          </a:p>
          <a:p>
            <a:pPr marL="0" indent="0">
              <a:buNone/>
            </a:pPr>
            <a:r>
              <a:rPr lang="fi-FI" sz="2133" b="1" dirty="0"/>
              <a:t>Ohje käyttöön:</a:t>
            </a:r>
          </a:p>
          <a:p>
            <a:pPr marL="0" indent="0">
              <a:buNone/>
            </a:pPr>
            <a:r>
              <a:rPr lang="fi-FI" sz="1867" dirty="0"/>
              <a:t>Mene osoitteeseen: </a:t>
            </a:r>
          </a:p>
          <a:p>
            <a:pPr marL="0" indent="0">
              <a:buNone/>
            </a:pPr>
            <a:r>
              <a:rPr lang="fi-FI" dirty="0">
                <a:solidFill>
                  <a:schemeClr val="tx2"/>
                </a:solidFill>
                <a:hlinkClick r:id="rId3"/>
              </a:rPr>
              <a:t>https://mdi.screen.io/pohjoisk</a:t>
            </a:r>
            <a:endParaRPr lang="fi-FI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fi-FI" sz="1867" dirty="0"/>
              <a:t>Tai käytä viereistä QR-koodia </a:t>
            </a:r>
            <a:endParaRPr lang="fi-FI" sz="1867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i-FI" sz="1867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i-FI" sz="1867" b="1" dirty="0"/>
          </a:p>
          <a:p>
            <a:pPr marL="0" indent="0">
              <a:buNone/>
            </a:pPr>
            <a:endParaRPr lang="fi-FI" sz="1867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9B074CA-212E-E347-80AE-F70997B93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624" y="1417640"/>
            <a:ext cx="4750777" cy="4750777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AB4BE3DD-BC24-CB4B-90A6-E3E505B1260C}"/>
              </a:ext>
            </a:extLst>
          </p:cNvPr>
          <p:cNvSpPr txBox="1"/>
          <p:nvPr/>
        </p:nvSpPr>
        <p:spPr bwMode="auto">
          <a:xfrm>
            <a:off x="8267337" y="43426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121920" tIns="60960" rIns="121920" bIns="0" numCol="1" rtlCol="0" anchor="b" anchorCtr="0" compatLnSpc="1">
            <a:prstTxWarp prst="textNoShape">
              <a:avLst/>
            </a:prstTxWarp>
            <a:noAutofit/>
          </a:bodyPr>
          <a:lstStyle/>
          <a:p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15631147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iruutu 5">
            <a:extLst>
              <a:ext uri="{FF2B5EF4-FFF2-40B4-BE49-F238E27FC236}">
                <a16:creationId xmlns:a16="http://schemas.microsoft.com/office/drawing/2014/main" id="{AF186ADB-D804-4EA8-96E0-8A4F6C496B29}"/>
              </a:ext>
            </a:extLst>
          </p:cNvPr>
          <p:cNvSpPr txBox="1"/>
          <p:nvPr/>
        </p:nvSpPr>
        <p:spPr bwMode="auto">
          <a:xfrm>
            <a:off x="239486" y="471502"/>
            <a:ext cx="518061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14377">
              <a:defRPr/>
            </a:pPr>
            <a:r>
              <a:rPr lang="fi-FI" sz="3200" b="1" dirty="0">
                <a:solidFill>
                  <a:srgbClr val="000000"/>
                </a:solidFill>
                <a:highlight>
                  <a:srgbClr val="FECD0C"/>
                </a:highlight>
                <a:latin typeface="Arial Black" panose="020B0A04020102020204" pitchFamily="34" charset="0"/>
              </a:rPr>
              <a:t>Akateemisten nettomuutto maan sisällä 2010-2018 (abs.)</a:t>
            </a:r>
          </a:p>
          <a:p>
            <a:pPr algn="ctr" defTabSz="914377">
              <a:defRPr/>
            </a:pPr>
            <a:endParaRPr lang="fi-FI" sz="3200" b="1" dirty="0">
              <a:solidFill>
                <a:srgbClr val="000000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10" name="Kaavio 9">
            <a:extLst>
              <a:ext uri="{FF2B5EF4-FFF2-40B4-BE49-F238E27FC236}">
                <a16:creationId xmlns:a16="http://schemas.microsoft.com/office/drawing/2014/main" id="{61827C4F-CBAC-46EE-BD64-9D97FDD6D1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2179995"/>
              </p:ext>
            </p:extLst>
          </p:nvPr>
        </p:nvGraphicFramePr>
        <p:xfrm>
          <a:off x="5537200" y="233680"/>
          <a:ext cx="6415314" cy="58924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2" name="Tekstiruutu 11">
            <a:extLst>
              <a:ext uri="{FF2B5EF4-FFF2-40B4-BE49-F238E27FC236}">
                <a16:creationId xmlns:a16="http://schemas.microsoft.com/office/drawing/2014/main" id="{8C7F6278-4987-454A-BE06-A88B943AF0F9}"/>
              </a:ext>
            </a:extLst>
          </p:cNvPr>
          <p:cNvSpPr txBox="1"/>
          <p:nvPr/>
        </p:nvSpPr>
        <p:spPr>
          <a:xfrm>
            <a:off x="8347518" y="4659388"/>
            <a:ext cx="103569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000" dirty="0">
                <a:solidFill>
                  <a:srgbClr val="000000"/>
                </a:solidFill>
                <a:highlight>
                  <a:srgbClr val="FECD0C"/>
                </a:highlight>
                <a:latin typeface="Trebuchet MS" panose="020B0603020202020204"/>
                <a:ea typeface="ＭＳ Ｐゴシック" pitchFamily="34" charset="-128"/>
              </a:rPr>
              <a:t>-1 494</a:t>
            </a:r>
            <a:endParaRPr lang="fi-FI" sz="2000" dirty="0"/>
          </a:p>
        </p:txBody>
      </p:sp>
      <p:sp>
        <p:nvSpPr>
          <p:cNvPr id="14" name="Alaotsikko 1">
            <a:extLst>
              <a:ext uri="{FF2B5EF4-FFF2-40B4-BE49-F238E27FC236}">
                <a16:creationId xmlns:a16="http://schemas.microsoft.com/office/drawing/2014/main" id="{CB03E375-44BE-4A6F-9364-BD1582299AD4}"/>
              </a:ext>
            </a:extLst>
          </p:cNvPr>
          <p:cNvSpPr txBox="1">
            <a:spLocks/>
          </p:cNvSpPr>
          <p:nvPr/>
        </p:nvSpPr>
        <p:spPr bwMode="auto">
          <a:xfrm>
            <a:off x="669738" y="2771270"/>
            <a:ext cx="3834765" cy="3074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1" indent="-342891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2932" indent="-28574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1142971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3pPr>
            <a:lvl4pPr marL="1600160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4pPr>
            <a:lvl5pPr marL="2057349" indent="-228594" algn="l" defTabSz="457189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5pPr>
            <a:lvl6pPr marL="2514537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45718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200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Joensuun seutu kärsi määrällistä muuttotappiota ylemmän korkeakoulututkinnon ja tutkijakoulutuksen suorittaneista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6600" b="1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4.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lang="fi-FI" sz="2000" kern="0" dirty="0">
                <a:solidFill>
                  <a:srgbClr val="000000"/>
                </a:solidFill>
                <a:latin typeface="Calibri"/>
                <a:cs typeface="Calibri Light" panose="020F0302020204030204" pitchFamily="34" charset="0"/>
                <a:sym typeface="Trebuchet MS"/>
              </a:rPr>
              <a:t>eniten C23-seutujen joukossa vuosina 2010-2018</a:t>
            </a:r>
            <a:endParaRPr kumimoji="0" lang="fi-FI" sz="2000" b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  <a:sym typeface="Trebuchet MS"/>
            </a:endParaRPr>
          </a:p>
          <a:p>
            <a:pPr marL="342891" marR="0" lvl="0" indent="-34289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endParaRPr kumimoji="0" lang="fi-FI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  <a:sym typeface="Trebuchet M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charset="0"/>
              <a:buNone/>
              <a:tabLst/>
              <a:defRPr/>
            </a:pPr>
            <a:r>
              <a:rPr kumimoji="0" lang="fi-FI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Calibri" panose="020F0502020204030204" pitchFamily="34" charset="0"/>
                <a:sym typeface="Trebuchet MS"/>
              </a:rPr>
              <a:t> 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</a:endParaRPr>
          </a:p>
          <a:p>
            <a:pPr marL="342891" marR="0" lvl="0" indent="-342891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Wingdings" panose="05000000000000000000" pitchFamily="2" charset="2"/>
              <a:buChar char="§"/>
              <a:tabLst/>
              <a:defRPr/>
            </a:pP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Calibri Light" panose="020F0302020204030204" pitchFamily="34" charset="0"/>
            </a:endParaRPr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0D998A3A-096A-4D00-9E87-3433E23EAE11}"/>
              </a:ext>
            </a:extLst>
          </p:cNvPr>
          <p:cNvSpPr txBox="1"/>
          <p:nvPr/>
        </p:nvSpPr>
        <p:spPr>
          <a:xfrm>
            <a:off x="119360" y="6527170"/>
            <a:ext cx="1017171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100" b="0" dirty="0">
                <a:solidFill>
                  <a:srgbClr val="000000"/>
                </a:solidFill>
                <a:latin typeface="Avenir Next" panose="020B0503020202020204" pitchFamily="34" charset="0"/>
              </a:rPr>
              <a:t>Lähde: </a:t>
            </a:r>
            <a:r>
              <a:rPr lang="fi-FI" sz="1100" dirty="0">
                <a:solidFill>
                  <a:srgbClr val="000000"/>
                </a:solidFill>
                <a:latin typeface="Avenir Next" panose="020B0503020202020204" pitchFamily="34" charset="0"/>
              </a:rPr>
              <a:t>Tilastokeskus, muuttajien taustatiedot -tietokanta</a:t>
            </a:r>
            <a:r>
              <a:rPr lang="fi-FI" sz="1100" b="0" dirty="0">
                <a:solidFill>
                  <a:srgbClr val="000000"/>
                </a:solidFill>
                <a:latin typeface="Avenir Next" panose="020B0503020202020204" pitchFamily="34" charset="0"/>
              </a:rPr>
              <a:t> </a:t>
            </a:r>
            <a:endParaRPr lang="fi-FI" sz="1100" dirty="0"/>
          </a:p>
        </p:txBody>
      </p:sp>
    </p:spTree>
    <p:extLst>
      <p:ext uri="{BB962C8B-B14F-4D97-AF65-F5344CB8AC3E}">
        <p14:creationId xmlns:p14="http://schemas.microsoft.com/office/powerpoint/2010/main" val="5459763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BBA1DC8F-3652-44F6-8961-DCC5934003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743700" cy="6257925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6AB680E7-6B34-4458-845C-FAE186001779}"/>
              </a:ext>
            </a:extLst>
          </p:cNvPr>
          <p:cNvSpPr txBox="1">
            <a:spLocks/>
          </p:cNvSpPr>
          <p:nvPr/>
        </p:nvSpPr>
        <p:spPr>
          <a:xfrm>
            <a:off x="6743700" y="1707278"/>
            <a:ext cx="5317331" cy="122411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Calibri" panose="020F0502020204030204"/>
                <a:ea typeface="+mj-ea"/>
                <a:cs typeface="Calibri" panose="020F0502020204030204" pitchFamily="34" charset="0"/>
              </a:rPr>
              <a:t>Joensuun (ydin)kaupunkiseudun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 panose="020F0502020204030204" pitchFamily="34" charset="0"/>
              </a:rPr>
              <a:t>asema</a:t>
            </a:r>
            <a:r>
              <a:rPr kumimoji="0" lang="fi-FI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 panose="020F0502020204030204" pitchFamily="34" charset="0"/>
              </a:rPr>
              <a:t> </a:t>
            </a: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 panose="020F0502020204030204" pitchFamily="34" charset="0"/>
              </a:rPr>
              <a:t>korostuu kaupunkien ja kaupunkiseutujen välisessä kilpailussa   </a:t>
            </a:r>
            <a:endParaRPr kumimoji="0" lang="fi-FI" sz="28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8F249367-2CAC-4439-838C-6E2C9AA36F99}"/>
              </a:ext>
            </a:extLst>
          </p:cNvPr>
          <p:cNvSpPr txBox="1"/>
          <p:nvPr/>
        </p:nvSpPr>
        <p:spPr>
          <a:xfrm>
            <a:off x="6877049" y="3069012"/>
            <a:ext cx="5050631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+ korkeakoulut ja korkeakouluopiskelijoiden määrä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+ väestönkasvu ja muuttovoittoisuus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+ asuntodynamiikka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+ idea symmetrisestä kaupungista, lisää kaupunkia kaupunkiin –toimenpiteistä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+ case Kontiolahti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+ suuruuden ja pienuuden ekonomian yhdistä-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minen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+ vihreän kasvun keskuksen aseman </a:t>
            </a:r>
            <a:r>
              <a:rPr kumimoji="0" lang="fi-FI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tavoitte-leminen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7013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i 3">
            <a:extLst>
              <a:ext uri="{FF2B5EF4-FFF2-40B4-BE49-F238E27FC236}">
                <a16:creationId xmlns:a16="http://schemas.microsoft.com/office/drawing/2014/main" id="{1953A116-3D49-48AA-BF4D-6A4FF0CC213E}"/>
              </a:ext>
            </a:extLst>
          </p:cNvPr>
          <p:cNvSpPr/>
          <p:nvPr/>
        </p:nvSpPr>
        <p:spPr>
          <a:xfrm>
            <a:off x="409550" y="1146008"/>
            <a:ext cx="864097" cy="805544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1</a:t>
            </a:r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876386D0-D7D1-49D6-88E7-706CE4CB2E95}"/>
              </a:ext>
            </a:extLst>
          </p:cNvPr>
          <p:cNvSpPr/>
          <p:nvPr/>
        </p:nvSpPr>
        <p:spPr>
          <a:xfrm>
            <a:off x="1529588" y="1146008"/>
            <a:ext cx="55915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Joensuun ydinkaupunkiseudun ”kovan elinvoiman” tunnuslukujen tavoitteellinen nostaminen askel askeleelta koko maan keskitasolle </a:t>
            </a:r>
          </a:p>
        </p:txBody>
      </p:sp>
      <p:sp>
        <p:nvSpPr>
          <p:cNvPr id="8" name="Suorakulmio 7">
            <a:extLst>
              <a:ext uri="{FF2B5EF4-FFF2-40B4-BE49-F238E27FC236}">
                <a16:creationId xmlns:a16="http://schemas.microsoft.com/office/drawing/2014/main" id="{BECE076D-5A62-4DC6-AE17-450006069479}"/>
              </a:ext>
            </a:extLst>
          </p:cNvPr>
          <p:cNvSpPr/>
          <p:nvPr/>
        </p:nvSpPr>
        <p:spPr>
          <a:xfrm>
            <a:off x="1491560" y="2107570"/>
            <a:ext cx="559152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Joensuun ydinkaupunkiseudun vetovoiman säilyttäminen 15-24-vuotiaiden koulutukseen ja opiskeluun liittyvissä valinnoissa sekä koulutusperäiseen</a:t>
            </a:r>
            <a:r>
              <a:rPr kumimoji="0" lang="fi-FI" sz="1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maahanmuuttoon panostaminen ISOSTI</a:t>
            </a:r>
            <a:endParaRPr kumimoji="0" lang="fi-FI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sp>
        <p:nvSpPr>
          <p:cNvPr id="9" name="Suorakulmio 8">
            <a:extLst>
              <a:ext uri="{FF2B5EF4-FFF2-40B4-BE49-F238E27FC236}">
                <a16:creationId xmlns:a16="http://schemas.microsoft.com/office/drawing/2014/main" id="{CD78BF81-DE3E-48B2-8EC8-9B2A4B52B247}"/>
              </a:ext>
            </a:extLst>
          </p:cNvPr>
          <p:cNvSpPr/>
          <p:nvPr/>
        </p:nvSpPr>
        <p:spPr>
          <a:xfrm>
            <a:off x="1509683" y="3473188"/>
            <a:ext cx="5555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Joensuun ydinkaupunkiseudun pitovoiman lisääminen erityisesti 25-44-vuotiaiden nuorten aikuisten osalta</a:t>
            </a:r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260E8083-8758-4E51-89BA-2890DBF637C5}"/>
              </a:ext>
            </a:extLst>
          </p:cNvPr>
          <p:cNvSpPr/>
          <p:nvPr/>
        </p:nvSpPr>
        <p:spPr>
          <a:xfrm>
            <a:off x="409550" y="2243407"/>
            <a:ext cx="864097" cy="805544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2</a:t>
            </a: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F32DCC1D-472A-41BB-B71B-CC08DD557178}"/>
              </a:ext>
            </a:extLst>
          </p:cNvPr>
          <p:cNvSpPr/>
          <p:nvPr/>
        </p:nvSpPr>
        <p:spPr>
          <a:xfrm>
            <a:off x="409549" y="3429000"/>
            <a:ext cx="864097" cy="805544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3</a:t>
            </a:r>
          </a:p>
        </p:txBody>
      </p:sp>
      <p:sp>
        <p:nvSpPr>
          <p:cNvPr id="13" name="Ellipsi 12">
            <a:extLst>
              <a:ext uri="{FF2B5EF4-FFF2-40B4-BE49-F238E27FC236}">
                <a16:creationId xmlns:a16="http://schemas.microsoft.com/office/drawing/2014/main" id="{C83230CF-94F8-4EA5-B24C-CA202D0900E7}"/>
              </a:ext>
            </a:extLst>
          </p:cNvPr>
          <p:cNvSpPr/>
          <p:nvPr/>
        </p:nvSpPr>
        <p:spPr>
          <a:xfrm>
            <a:off x="364250" y="4553260"/>
            <a:ext cx="864097" cy="805544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/>
                <a:ea typeface="+mn-ea"/>
                <a:cs typeface="+mn-cs"/>
              </a:rPr>
              <a:t>4</a:t>
            </a:r>
          </a:p>
        </p:txBody>
      </p:sp>
      <p:sp>
        <p:nvSpPr>
          <p:cNvPr id="15" name="Suorakulmio 14">
            <a:extLst>
              <a:ext uri="{FF2B5EF4-FFF2-40B4-BE49-F238E27FC236}">
                <a16:creationId xmlns:a16="http://schemas.microsoft.com/office/drawing/2014/main" id="{32C0EF94-697C-4B9F-8E7F-4AC098F692F6}"/>
              </a:ext>
            </a:extLst>
          </p:cNvPr>
          <p:cNvSpPr/>
          <p:nvPr/>
        </p:nvSpPr>
        <p:spPr>
          <a:xfrm>
            <a:off x="1456974" y="4459517"/>
            <a:ext cx="53438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Pohjois-Karjalan TKI- ja osaamisintensiivisyyteen pitkä-aikainen ja järjestelmällinen panostaminen, joka luo vahvan perustan jatkuvalle uusiutumiselle ja </a:t>
            </a:r>
            <a:r>
              <a:rPr kumimoji="0" lang="fi-FI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resilienssin</a:t>
            </a: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 reagoida ulkoisiin shokkeihin</a:t>
            </a:r>
          </a:p>
        </p:txBody>
      </p:sp>
      <p:cxnSp>
        <p:nvCxnSpPr>
          <p:cNvPr id="19" name="Suora yhdysviiva 18">
            <a:extLst>
              <a:ext uri="{FF2B5EF4-FFF2-40B4-BE49-F238E27FC236}">
                <a16:creationId xmlns:a16="http://schemas.microsoft.com/office/drawing/2014/main" id="{7AF295A2-A908-4DAD-9DDA-5C39C77425C5}"/>
              </a:ext>
            </a:extLst>
          </p:cNvPr>
          <p:cNvCxnSpPr>
            <a:cxnSpLocks/>
            <a:stCxn id="11" idx="0"/>
            <a:endCxn id="11" idx="0"/>
          </p:cNvCxnSpPr>
          <p:nvPr/>
        </p:nvCxnSpPr>
        <p:spPr>
          <a:xfrm>
            <a:off x="841599" y="2243407"/>
            <a:ext cx="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tsikko 1">
            <a:extLst>
              <a:ext uri="{FF2B5EF4-FFF2-40B4-BE49-F238E27FC236}">
                <a16:creationId xmlns:a16="http://schemas.microsoft.com/office/drawing/2014/main" id="{C967E8E1-83F3-4CB0-9504-778202E43D14}"/>
              </a:ext>
            </a:extLst>
          </p:cNvPr>
          <p:cNvSpPr txBox="1">
            <a:spLocks/>
          </p:cNvSpPr>
          <p:nvPr/>
        </p:nvSpPr>
        <p:spPr bwMode="auto">
          <a:xfrm>
            <a:off x="-234427" y="27297"/>
            <a:ext cx="7130527" cy="91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178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9E131C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ctr" defTabSz="457178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2pPr>
            <a:lvl3pPr algn="ctr" defTabSz="457178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3pPr>
            <a:lvl4pPr algn="ctr" defTabSz="457178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4pPr>
            <a:lvl5pPr algn="ctr" defTabSz="457178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178" algn="ctr" defTabSz="457178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354" algn="ctr" defTabSz="457178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532" algn="ctr" defTabSz="457178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709" algn="ctr" defTabSz="457178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457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9E131C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itchFamily="34" charset="-128"/>
                <a:cs typeface="+mj-cs"/>
              </a:rPr>
              <a:t> </a:t>
            </a:r>
          </a:p>
          <a:p>
            <a:pPr marL="0" marR="0" lvl="0" indent="0" algn="ctr" defTabSz="45717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Arial Black" panose="020B0A04020102020204" pitchFamily="34" charset="0"/>
                <a:ea typeface="ＭＳ Ｐゴシック" pitchFamily="34" charset="-128"/>
                <a:cs typeface="Calibri" panose="020F0502020204030204" pitchFamily="34" charset="0"/>
              </a:rPr>
              <a:t>Summa summarum…</a:t>
            </a:r>
            <a:r>
              <a:rPr kumimoji="0" lang="fi-FI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ＭＳ Ｐゴシック" pitchFamily="34" charset="-128"/>
                <a:cs typeface="Calibri" panose="020F0502020204030204" pitchFamily="34" charset="0"/>
              </a:rPr>
              <a:t> </a:t>
            </a:r>
            <a:endParaRPr kumimoji="0" lang="fi-FI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 panose="020B0A04020102020204" pitchFamily="34" charset="0"/>
              <a:ea typeface="ＭＳ Ｐゴシック" pitchFamily="34" charset="-128"/>
              <a:cs typeface="+mj-cs"/>
            </a:endParaRPr>
          </a:p>
        </p:txBody>
      </p:sp>
      <p:pic>
        <p:nvPicPr>
          <p:cNvPr id="20" name="Kuva 19">
            <a:extLst>
              <a:ext uri="{FF2B5EF4-FFF2-40B4-BE49-F238E27FC236}">
                <a16:creationId xmlns:a16="http://schemas.microsoft.com/office/drawing/2014/main" id="{6292897B-F8C7-47FC-B136-F209A02006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176" y="27297"/>
            <a:ext cx="5096623" cy="4432220"/>
          </a:xfrm>
          <a:prstGeom prst="rect">
            <a:avLst/>
          </a:prstGeom>
        </p:spPr>
      </p:pic>
      <p:sp>
        <p:nvSpPr>
          <p:cNvPr id="16" name="Tekstiruutu 15">
            <a:extLst>
              <a:ext uri="{FF2B5EF4-FFF2-40B4-BE49-F238E27FC236}">
                <a16:creationId xmlns:a16="http://schemas.microsoft.com/office/drawing/2014/main" id="{2B2795FD-CC63-4997-9B3D-C7CEE6F1027D}"/>
              </a:ext>
            </a:extLst>
          </p:cNvPr>
          <p:cNvSpPr txBox="1"/>
          <p:nvPr/>
        </p:nvSpPr>
        <p:spPr>
          <a:xfrm>
            <a:off x="7798676" y="4293834"/>
            <a:ext cx="3705248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”Alueiden ja koirien maailmassa asenne ratkaisee, ei koko”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- Matti Apunen -</a:t>
            </a:r>
            <a:endParaRPr kumimoji="0" lang="fi-FI" sz="18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Ellipsi 2">
            <a:extLst>
              <a:ext uri="{FF2B5EF4-FFF2-40B4-BE49-F238E27FC236}">
                <a16:creationId xmlns:a16="http://schemas.microsoft.com/office/drawing/2014/main" id="{A017F2D0-4CBF-47CD-A2DD-A3B26E511CAA}"/>
              </a:ext>
            </a:extLst>
          </p:cNvPr>
          <p:cNvSpPr/>
          <p:nvPr/>
        </p:nvSpPr>
        <p:spPr>
          <a:xfrm>
            <a:off x="364249" y="5565178"/>
            <a:ext cx="864097" cy="805544"/>
          </a:xfrm>
          <a:prstGeom prst="ellipse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i-FI" sz="4800" dirty="0">
                <a:solidFill>
                  <a:srgbClr val="000000"/>
                </a:solidFill>
                <a:latin typeface="Arial Black"/>
              </a:rPr>
              <a:t>!</a:t>
            </a:r>
            <a:endParaRPr kumimoji="0" lang="fi-FI" sz="4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 Black"/>
              <a:ea typeface="+mn-ea"/>
              <a:cs typeface="+mn-cs"/>
            </a:endParaRPr>
          </a:p>
        </p:txBody>
      </p:sp>
      <p:sp>
        <p:nvSpPr>
          <p:cNvPr id="21" name="Suorakulmio 20">
            <a:extLst>
              <a:ext uri="{FF2B5EF4-FFF2-40B4-BE49-F238E27FC236}">
                <a16:creationId xmlns:a16="http://schemas.microsoft.com/office/drawing/2014/main" id="{81157E13-173B-4B10-9872-0BD0BA3A8826}"/>
              </a:ext>
            </a:extLst>
          </p:cNvPr>
          <p:cNvSpPr/>
          <p:nvPr/>
        </p:nvSpPr>
        <p:spPr>
          <a:xfrm>
            <a:off x="1456974" y="5711992"/>
            <a:ext cx="555527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/>
                <a:ea typeface="+mn-ea"/>
                <a:cs typeface="+mn-cs"/>
              </a:rPr>
              <a:t>Menestyminen edellyttää menestyviä yrityksiä!</a:t>
            </a:r>
          </a:p>
        </p:txBody>
      </p:sp>
    </p:spTree>
    <p:extLst>
      <p:ext uri="{BB962C8B-B14F-4D97-AF65-F5344CB8AC3E}">
        <p14:creationId xmlns:p14="http://schemas.microsoft.com/office/powerpoint/2010/main" val="381021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5" grpId="0"/>
      <p:bldP spid="17" grpId="0"/>
      <p:bldP spid="16" grpId="0"/>
      <p:bldP spid="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B2A3B32-C38C-B747-A962-F997E4EC6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3733" dirty="0"/>
              <a:t>SCREEN.IO –TYÖKALUN KÄYTTÖ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E70B030-2D35-D140-B047-8CBF3618CA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4"/>
            <a:ext cx="5955323" cy="4525963"/>
          </a:xfrm>
        </p:spPr>
        <p:txBody>
          <a:bodyPr/>
          <a:lstStyle/>
          <a:p>
            <a:pPr marL="0" indent="0">
              <a:buNone/>
            </a:pPr>
            <a:r>
              <a:rPr lang="fi-FI" sz="1867" dirty="0" err="1"/>
              <a:t>Screen.io</a:t>
            </a:r>
            <a:r>
              <a:rPr lang="fi-FI" sz="1867" dirty="0"/>
              <a:t> on selainpohjainen työkalu, jossa yleisö voi osallistua keskusteluihin, kyselyihin ja äänestyksiin omalta älypuhelimeltaan, tabletiltaan tai tietokoneeltaan</a:t>
            </a:r>
          </a:p>
          <a:p>
            <a:pPr marL="0" indent="0">
              <a:buNone/>
            </a:pPr>
            <a:endParaRPr lang="fi-FI" sz="1867" dirty="0"/>
          </a:p>
          <a:p>
            <a:pPr marL="0" indent="0">
              <a:buNone/>
            </a:pPr>
            <a:r>
              <a:rPr lang="fi-FI" sz="2133" b="1" dirty="0"/>
              <a:t>Ohje käyttöön:</a:t>
            </a:r>
          </a:p>
          <a:p>
            <a:pPr marL="0" indent="0">
              <a:buNone/>
            </a:pPr>
            <a:r>
              <a:rPr lang="fi-FI" sz="1867" dirty="0"/>
              <a:t>Mene osoitteeseen: </a:t>
            </a:r>
          </a:p>
          <a:p>
            <a:pPr marL="0" indent="0">
              <a:buNone/>
            </a:pPr>
            <a:r>
              <a:rPr lang="fi-FI" dirty="0">
                <a:solidFill>
                  <a:schemeClr val="tx2"/>
                </a:solidFill>
                <a:hlinkClick r:id="rId3"/>
              </a:rPr>
              <a:t>https://mdi.screen.io/pohjoisk</a:t>
            </a:r>
            <a:endParaRPr lang="fi-FI" dirty="0">
              <a:solidFill>
                <a:schemeClr val="tx2"/>
              </a:solidFill>
            </a:endParaRPr>
          </a:p>
          <a:p>
            <a:pPr marL="0" indent="0">
              <a:buNone/>
            </a:pPr>
            <a:r>
              <a:rPr lang="fi-FI" sz="1867" dirty="0"/>
              <a:t>Tai käytä viereistä QR-koodia </a:t>
            </a:r>
            <a:endParaRPr lang="fi-FI" sz="1867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i-FI" sz="1867" dirty="0">
              <a:solidFill>
                <a:schemeClr val="tx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fi-FI" sz="1867" b="1" dirty="0"/>
          </a:p>
          <a:p>
            <a:pPr marL="0" indent="0">
              <a:buNone/>
            </a:pPr>
            <a:endParaRPr lang="fi-FI" sz="1867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09B074CA-212E-E347-80AE-F70997B93C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1624" y="1417640"/>
            <a:ext cx="4750777" cy="4750777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AB4BE3DD-BC24-CB4B-90A6-E3E505B1260C}"/>
              </a:ext>
            </a:extLst>
          </p:cNvPr>
          <p:cNvSpPr txBox="1"/>
          <p:nvPr/>
        </p:nvSpPr>
        <p:spPr bwMode="auto">
          <a:xfrm>
            <a:off x="8267337" y="434267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121920" tIns="60960" rIns="121920" bIns="0" numCol="1" rtlCol="0" anchor="b" anchorCtr="0" compatLnSpc="1">
            <a:prstTxWarp prst="textNoShape">
              <a:avLst/>
            </a:prstTxWarp>
            <a:noAutofit/>
          </a:bodyPr>
          <a:lstStyle/>
          <a:p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137583228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isällön paikkamerkki 2">
            <a:extLst>
              <a:ext uri="{FF2B5EF4-FFF2-40B4-BE49-F238E27FC236}">
                <a16:creationId xmlns:a16="http://schemas.microsoft.com/office/drawing/2014/main" id="{5B8F0566-DEBD-4269-B302-9529FCF40226}"/>
              </a:ext>
            </a:extLst>
          </p:cNvPr>
          <p:cNvSpPr txBox="1">
            <a:spLocks/>
          </p:cNvSpPr>
          <p:nvPr/>
        </p:nvSpPr>
        <p:spPr bwMode="auto">
          <a:xfrm>
            <a:off x="342518" y="1752648"/>
            <a:ext cx="7210425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893" indent="-342893" algn="l" defTabSz="457191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1pPr>
            <a:lvl2pPr marL="742936" indent="-285745" algn="l" defTabSz="457191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2pPr>
            <a:lvl3pPr marL="1142977" indent="-228596" algn="l" defTabSz="457191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3pPr>
            <a:lvl4pPr marL="1600167" indent="-228596" algn="l" defTabSz="457191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4pPr>
            <a:lvl5pPr marL="2057359" indent="-228596" algn="l" defTabSz="457191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ＭＳ Ｐゴシック" pitchFamily="34" charset="-128"/>
                <a:cs typeface="+mn-cs"/>
              </a:defRPr>
            </a:lvl5pPr>
            <a:lvl6pPr marL="2514548" indent="-228596" algn="l" defTabSz="45719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40" indent="-228596" algn="l" defTabSz="45719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29" indent="-228596" algn="l" defTabSz="45719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22" indent="-228596" algn="l" defTabSz="457191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45719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80000"/>
              <a:buFont typeface="Arial" charset="0"/>
              <a:buAutoNum type="arabicPeriod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Mitkä ovat asioita ja tekijöitä, joihin </a:t>
            </a:r>
            <a:r>
              <a:rPr lang="fi-FI" sz="2400" dirty="0">
                <a:solidFill>
                  <a:srgbClr val="000000"/>
                </a:solidFill>
                <a:latin typeface="Calibri"/>
              </a:rPr>
              <a:t>Pohjois-Karjala ja/tai Joensuun seutu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voi itse vaikuttaa omilla suun-</a:t>
            </a:r>
            <a:r>
              <a:rPr kumimoji="0" lang="fi-FI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nitelmillaan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, päätöksillään ja teoillaan?</a:t>
            </a:r>
          </a:p>
          <a:p>
            <a:pPr marL="514350" marR="0" lvl="0" indent="-514350" algn="l" defTabSz="45719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80000"/>
              <a:buFont typeface="Arial" charset="0"/>
              <a:buAutoNum type="arabicPeriod"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514350" marR="0" lvl="0" indent="-514350" algn="l" defTabSz="45719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80000"/>
              <a:buFont typeface="Arial" charset="0"/>
              <a:buAutoNum type="arabicPeriod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Mitkä ovat asioita ja tekijöitä, joissa Po</a:t>
            </a:r>
            <a:r>
              <a:rPr lang="fi-FI" sz="2400" dirty="0" err="1">
                <a:solidFill>
                  <a:srgbClr val="000000"/>
                </a:solidFill>
                <a:latin typeface="Calibri"/>
              </a:rPr>
              <a:t>hjois</a:t>
            </a:r>
            <a:r>
              <a:rPr lang="fi-FI" sz="2400" dirty="0">
                <a:solidFill>
                  <a:srgbClr val="000000"/>
                </a:solidFill>
                <a:latin typeface="Calibri"/>
              </a:rPr>
              <a:t>-Karja-</a:t>
            </a:r>
            <a:r>
              <a:rPr lang="fi-FI" sz="2400" dirty="0" err="1">
                <a:solidFill>
                  <a:srgbClr val="000000"/>
                </a:solidFill>
                <a:latin typeface="Calibri"/>
              </a:rPr>
              <a:t>lan</a:t>
            </a:r>
            <a:r>
              <a:rPr lang="fi-FI" sz="2400" dirty="0">
                <a:solidFill>
                  <a:srgbClr val="000000"/>
                </a:solidFill>
                <a:latin typeface="Calibri"/>
              </a:rPr>
              <a:t>/Joensuun seudun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kannattaa tehdä tapaus- ja tarvelähtöistä yhteistyötä muiden kanssa?</a:t>
            </a:r>
          </a:p>
          <a:p>
            <a:pPr marL="514350" marR="0" lvl="0" indent="-514350" algn="l" defTabSz="45719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80000"/>
              <a:buFont typeface="Arial" charset="0"/>
              <a:buAutoNum type="arabicPeriod"/>
              <a:tabLst/>
              <a:defRPr/>
            </a:pPr>
            <a:endParaRPr kumimoji="0" lang="fi-FI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itchFamily="34" charset="-128"/>
              <a:cs typeface="+mn-cs"/>
            </a:endParaRPr>
          </a:p>
          <a:p>
            <a:pPr marL="514350" marR="0" lvl="0" indent="-514350" algn="l" defTabSz="457191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SzPct val="180000"/>
              <a:buFont typeface="Arial" charset="0"/>
              <a:buAutoNum type="arabicPeriod"/>
              <a:tabLst/>
              <a:defRPr/>
            </a:pP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Mitkä ovat asioita ja tekijöitä, joissa Pohjois-Karjala/Joensuun </a:t>
            </a:r>
            <a:r>
              <a:rPr lang="fi-FI" sz="2400" dirty="0">
                <a:solidFill>
                  <a:srgbClr val="000000"/>
                </a:solidFill>
                <a:latin typeface="Calibri"/>
              </a:rPr>
              <a:t>seutu</a:t>
            </a:r>
            <a:r>
              <a:rPr kumimoji="0" lang="fi-FI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itchFamily="34" charset="-128"/>
                <a:cs typeface="+mn-cs"/>
              </a:rPr>
              <a:t> on riippuvainen muiden tekemistä päätöksistä ja niiden aiheuttamista seurauksista?</a:t>
            </a: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E3E485C3-18C4-4FDF-B675-241C634F48C6}"/>
              </a:ext>
            </a:extLst>
          </p:cNvPr>
          <p:cNvSpPr/>
          <p:nvPr/>
        </p:nvSpPr>
        <p:spPr>
          <a:xfrm>
            <a:off x="342519" y="225619"/>
            <a:ext cx="7210424" cy="1182557"/>
          </a:xfrm>
          <a:prstGeom prst="rect">
            <a:avLst/>
          </a:prstGeom>
          <a:solidFill>
            <a:srgbClr val="FECD0C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Kolme kriittistä avainkysymystä alue- ja väestönkehityksen tuleviin haasteisiin liittyen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69313AD1-8878-4CC5-8DC4-2F94DACB20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5551" y="225619"/>
            <a:ext cx="6364225" cy="585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28307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AC967A2E-41DC-4E21-8060-38AA1255C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44" y="191193"/>
            <a:ext cx="11704320" cy="592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9367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isällön paikkamerkki 1">
            <a:extLst>
              <a:ext uri="{FF2B5EF4-FFF2-40B4-BE49-F238E27FC236}">
                <a16:creationId xmlns:a16="http://schemas.microsoft.com/office/drawing/2014/main" id="{9996C337-9DB5-4FED-97DE-7A8BE5B52892}"/>
              </a:ext>
            </a:extLst>
          </p:cNvPr>
          <p:cNvSpPr txBox="1">
            <a:spLocks/>
          </p:cNvSpPr>
          <p:nvPr/>
        </p:nvSpPr>
        <p:spPr>
          <a:xfrm>
            <a:off x="313489" y="1844824"/>
            <a:ext cx="4846407" cy="4176464"/>
          </a:xfrm>
          <a:prstGeom prst="rect">
            <a:avLst/>
          </a:prstGeom>
        </p:spPr>
        <p:txBody>
          <a:bodyPr/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Font typeface="Arial" panose="020B0604020202020204" pitchFamily="34" charset="0"/>
              <a:buChar char="•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ts val="1333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i-FI" sz="4000" dirty="0">
                <a:solidFill>
                  <a:srgbClr val="000000"/>
                </a:solidFill>
                <a:latin typeface="Avenir Next" panose="020B0503020202020204" pitchFamily="34" charset="0"/>
              </a:rPr>
              <a:t>O</a:t>
            </a:r>
            <a:r>
              <a:rPr kumimoji="0" lang="fi-FI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venir Next" panose="020B0503020202020204" pitchFamily="34" charset="0"/>
                <a:ea typeface="+mn-ea"/>
                <a:cs typeface="+mn-cs"/>
              </a:rPr>
              <a:t>n hyvä olla jokin merkityksellinen vastavoima, johon peilataan oman alueen </a:t>
            </a:r>
            <a:r>
              <a:rPr lang="fi-FI" sz="4000" noProof="0" dirty="0">
                <a:solidFill>
                  <a:srgbClr val="000000"/>
                </a:solidFill>
                <a:latin typeface="Avenir Next" panose="020B0503020202020204" pitchFamily="34" charset="0"/>
              </a:rPr>
              <a:t>elinvoimaa</a:t>
            </a:r>
            <a:r>
              <a:rPr lang="fi-FI" sz="4000" dirty="0">
                <a:solidFill>
                  <a:srgbClr val="000000"/>
                </a:solidFill>
                <a:latin typeface="Avenir Next" panose="020B0503020202020204" pitchFamily="34" charset="0"/>
              </a:rPr>
              <a:t>…</a:t>
            </a:r>
            <a:endParaRPr kumimoji="0" lang="fi-FI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venir Next" panose="020B0503020202020204" pitchFamily="34" charset="0"/>
              <a:ea typeface="+mn-ea"/>
              <a:cs typeface="+mn-cs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4315418-294E-4F96-9F96-CB3B49EFDC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7928" y="188640"/>
            <a:ext cx="6430583" cy="5832648"/>
          </a:xfrm>
          <a:prstGeom prst="rect">
            <a:avLst/>
          </a:prstGeom>
        </p:spPr>
      </p:pic>
      <p:sp>
        <p:nvSpPr>
          <p:cNvPr id="6" name="Suorakulmio 5">
            <a:extLst>
              <a:ext uri="{FF2B5EF4-FFF2-40B4-BE49-F238E27FC236}">
                <a16:creationId xmlns:a16="http://schemas.microsoft.com/office/drawing/2014/main" id="{504B3C19-6A56-437D-BFB2-B881F27F4415}"/>
              </a:ext>
            </a:extLst>
          </p:cNvPr>
          <p:cNvSpPr/>
          <p:nvPr/>
        </p:nvSpPr>
        <p:spPr>
          <a:xfrm>
            <a:off x="10792326" y="6117559"/>
            <a:ext cx="1119160" cy="463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1149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tsikko 15"/>
          <p:cNvSpPr>
            <a:spLocks noGrp="1"/>
          </p:cNvSpPr>
          <p:nvPr>
            <p:ph type="title"/>
          </p:nvPr>
        </p:nvSpPr>
        <p:spPr>
          <a:xfrm>
            <a:off x="-868311" y="2637700"/>
            <a:ext cx="9966420" cy="2891046"/>
          </a:xfrm>
        </p:spPr>
        <p:txBody>
          <a:bodyPr>
            <a:normAutofit/>
          </a:bodyPr>
          <a:lstStyle/>
          <a:p>
            <a:r>
              <a:rPr lang="fi-FI" sz="12600" dirty="0">
                <a:solidFill>
                  <a:srgbClr val="C00000"/>
                </a:solidFill>
              </a:rPr>
              <a:t>Kiitos!</a:t>
            </a:r>
          </a:p>
        </p:txBody>
      </p:sp>
      <p:sp>
        <p:nvSpPr>
          <p:cNvPr id="18" name="Tekstiruutu 17"/>
          <p:cNvSpPr txBox="1"/>
          <p:nvPr/>
        </p:nvSpPr>
        <p:spPr bwMode="auto">
          <a:xfrm>
            <a:off x="10863072" y="5273040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sp>
        <p:nvSpPr>
          <p:cNvPr id="19" name="Tekstiruutu 18"/>
          <p:cNvSpPr txBox="1"/>
          <p:nvPr/>
        </p:nvSpPr>
        <p:spPr bwMode="auto">
          <a:xfrm>
            <a:off x="10802112" y="5157216"/>
            <a:ext cx="914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none" lIns="91440" tIns="45720" rIns="91440" bIns="0" numCol="1" rtlCol="0" anchor="b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pitchFamily="34" charset="-128"/>
              <a:cs typeface="+mn-cs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3F288B7-8AED-4F9D-9661-7A8336CB8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6949" y="1660730"/>
            <a:ext cx="2581275" cy="192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orakulmio 1">
            <a:extLst>
              <a:ext uri="{FF2B5EF4-FFF2-40B4-BE49-F238E27FC236}">
                <a16:creationId xmlns:a16="http://schemas.microsoft.com/office/drawing/2014/main" id="{3AB9DDE1-6377-4E44-9A14-CBE529DB30A6}"/>
              </a:ext>
            </a:extLst>
          </p:cNvPr>
          <p:cNvSpPr/>
          <p:nvPr/>
        </p:nvSpPr>
        <p:spPr>
          <a:xfrm>
            <a:off x="8431162" y="3719942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TIMO ARO, VTT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Johtava asiantuntija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045 657 7890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hlinkClick r:id="rId3"/>
              </a:rPr>
              <a:t>timo.aro@mdi.fi</a:t>
            </a:r>
            <a:endParaRPr kumimoji="0" lang="fi-FI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@timoaro</a:t>
            </a:r>
          </a:p>
        </p:txBody>
      </p:sp>
    </p:spTree>
    <p:extLst>
      <p:ext uri="{BB962C8B-B14F-4D97-AF65-F5344CB8AC3E}">
        <p14:creationId xmlns:p14="http://schemas.microsoft.com/office/powerpoint/2010/main" val="15469600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in paikkamerkki 1">
            <a:extLst>
              <a:ext uri="{FF2B5EF4-FFF2-40B4-BE49-F238E27FC236}">
                <a16:creationId xmlns:a16="http://schemas.microsoft.com/office/drawing/2014/main" id="{99F0A8A2-4D9E-4797-8BD4-1D6F178E75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7126" y="1853022"/>
            <a:ext cx="10627451" cy="4154171"/>
          </a:xfrm>
        </p:spPr>
        <p:txBody>
          <a:bodyPr numCol="1"/>
          <a:lstStyle/>
          <a:p>
            <a:pPr marL="228600" indent="-228600">
              <a:buFont typeface="+mj-lt"/>
              <a:buAutoNum type="arabicPeriod"/>
            </a:pPr>
            <a:r>
              <a:rPr lang="fi-FI" sz="3200" dirty="0"/>
              <a:t>Mikä on ollut tähän saakka paras uutinen Pohjois-Karjalan kannalta vuonna 2020?</a:t>
            </a:r>
          </a:p>
          <a:p>
            <a:pPr marL="228600" indent="-228600">
              <a:buFont typeface="+mj-lt"/>
              <a:buAutoNum type="arabicPeriod"/>
            </a:pPr>
            <a:endParaRPr lang="fi-FI" sz="3200" dirty="0"/>
          </a:p>
          <a:p>
            <a:pPr marL="228600" indent="-228600">
              <a:buFont typeface="+mj-lt"/>
              <a:buAutoNum type="arabicPeriod"/>
            </a:pPr>
            <a:r>
              <a:rPr lang="fi-FI" sz="3200" dirty="0"/>
              <a:t>Jos voisit esittää yhden toiveen valtion/hallituksen ”hyvälle haltiattarelle” ensi vuodeksi, mikä se olisi Pohjois-Karjalan kehityksen ja kehittämisen kannalta?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78486ABB-6968-493A-B3A5-ACBF1822D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i-FI" sz="3600" dirty="0" err="1"/>
              <a:t>Screenio</a:t>
            </a:r>
            <a:r>
              <a:rPr lang="fi-FI" sz="3600" dirty="0"/>
              <a:t>-kysymykset</a:t>
            </a:r>
          </a:p>
        </p:txBody>
      </p:sp>
    </p:spTree>
    <p:extLst>
      <p:ext uri="{BB962C8B-B14F-4D97-AF65-F5344CB8AC3E}">
        <p14:creationId xmlns:p14="http://schemas.microsoft.com/office/powerpoint/2010/main" val="33446017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6857999"/>
          </a:xfrm>
          <a:solidFill>
            <a:srgbClr val="C0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r>
              <a:rPr lang="fi-FI" sz="3600" i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Otsikko 4"/>
          <p:cNvSpPr txBox="1">
            <a:spLocks/>
          </p:cNvSpPr>
          <p:nvPr/>
        </p:nvSpPr>
        <p:spPr bwMode="auto">
          <a:xfrm>
            <a:off x="627018" y="2834959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4400" b="1" kern="1200">
                <a:solidFill>
                  <a:srgbClr val="9E131C"/>
                </a:solidFill>
                <a:latin typeface="+mj-lt"/>
                <a:ea typeface="ＭＳ Ｐゴシック" pitchFamily="34" charset="-128"/>
                <a:cs typeface="+mj-cs"/>
              </a:defRPr>
            </a:lvl1pPr>
            <a:lvl2pPr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2pPr>
            <a:lvl3pPr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3pPr>
            <a:lvl4pPr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4pPr>
            <a:lvl5pPr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5pPr>
            <a:lvl6pPr marL="457189"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6pPr>
            <a:lvl7pPr marL="914377"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7pPr>
            <a:lvl8pPr marL="1371566"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8pPr>
            <a:lvl9pPr marL="1828754" algn="ctr" defTabSz="457189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rgbClr val="9E131C"/>
                </a:solidFill>
                <a:latin typeface="Calibri" pitchFamily="34" charset="0"/>
                <a:ea typeface="ＭＳ Ｐゴシック" pitchFamily="34" charset="-128"/>
              </a:defRPr>
            </a:lvl9pPr>
          </a:lstStyle>
          <a:p>
            <a:pPr marL="0" marR="0" lvl="0" indent="0" algn="ctr" defTabSz="457189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ebuchet MS" panose="020B0603020202020204"/>
                <a:ea typeface="ＭＳ Ｐゴシック" pitchFamily="34" charset="-128"/>
                <a:cs typeface="+mj-cs"/>
              </a:rPr>
              <a:t>1. Alue- ja väestönkehityksen tilannekuva koko maassa ja Pohjois-Karjalassa </a:t>
            </a:r>
          </a:p>
        </p:txBody>
      </p:sp>
    </p:spTree>
    <p:extLst>
      <p:ext uri="{BB962C8B-B14F-4D97-AF65-F5344CB8AC3E}">
        <p14:creationId xmlns:p14="http://schemas.microsoft.com/office/powerpoint/2010/main" val="365931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n paikkamerkki 4"/>
          <p:cNvSpPr>
            <a:spLocks noGrp="1"/>
          </p:cNvSpPr>
          <p:nvPr>
            <p:ph type="body" idx="1"/>
          </p:nvPr>
        </p:nvSpPr>
        <p:spPr>
          <a:xfrm>
            <a:off x="182712" y="1535437"/>
            <a:ext cx="6801044" cy="4743223"/>
          </a:xfrm>
        </p:spPr>
        <p:txBody>
          <a:bodyPr numCol="1"/>
          <a:lstStyle/>
          <a:p>
            <a:pPr>
              <a:buFont typeface="Arial" panose="020B0604020202020204" pitchFamily="34" charset="0"/>
              <a:buChar char="•"/>
            </a:pPr>
            <a:r>
              <a:rPr lang="fi-FI" sz="2800" dirty="0">
                <a:highlight>
                  <a:srgbClr val="FECD0C"/>
                </a:highlight>
                <a:latin typeface="Georgia" panose="02040502050405020303" pitchFamily="18" charset="0"/>
              </a:rPr>
              <a:t>Tilannekuva kiteytettynä:</a:t>
            </a:r>
            <a:endParaRPr lang="fi-FI" sz="2800" dirty="0">
              <a:latin typeface="Georgia" panose="02040502050405020303" pitchFamily="18" charset="0"/>
            </a:endParaRPr>
          </a:p>
          <a:p>
            <a:pPr marL="952470" lvl="1" indent="-342900">
              <a:buFont typeface="+mj-lt"/>
              <a:buAutoNum type="arabicParenR"/>
            </a:pPr>
            <a:r>
              <a:rPr lang="fi-FI" sz="1800" dirty="0">
                <a:solidFill>
                  <a:schemeClr val="tx1"/>
                </a:solidFill>
                <a:latin typeface="Georgia" panose="02040502050405020303" pitchFamily="18" charset="0"/>
              </a:rPr>
              <a:t>Alueiden eriytyminen, erilaistuminen ja ”kuplautu-</a:t>
            </a:r>
            <a:r>
              <a:rPr lang="fi-FI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minen</a:t>
            </a:r>
            <a:r>
              <a:rPr lang="fi-FI" sz="1800" dirty="0">
                <a:solidFill>
                  <a:schemeClr val="tx1"/>
                </a:solidFill>
                <a:latin typeface="Georgia" panose="02040502050405020303" pitchFamily="18" charset="0"/>
              </a:rPr>
              <a:t>” kiihtyi</a:t>
            </a:r>
          </a:p>
          <a:p>
            <a:pPr marL="952470" lvl="1" indent="-342900">
              <a:buFont typeface="+mj-lt"/>
              <a:buAutoNum type="arabicParenR"/>
            </a:pPr>
            <a:r>
              <a:rPr lang="fi-FI" sz="1800" dirty="0">
                <a:solidFill>
                  <a:schemeClr val="tx1"/>
                </a:solidFill>
                <a:latin typeface="Georgia" panose="02040502050405020303" pitchFamily="18" charset="0"/>
              </a:rPr>
              <a:t>Väestö vanheni, väheni ja keskittyi</a:t>
            </a:r>
          </a:p>
          <a:p>
            <a:pPr marL="952470" lvl="1" indent="-342900">
              <a:buFont typeface="+mj-lt"/>
              <a:buAutoNum type="arabicParenR"/>
            </a:pPr>
            <a:r>
              <a:rPr lang="fi-FI" sz="1800" dirty="0">
                <a:solidFill>
                  <a:schemeClr val="tx1"/>
                </a:solidFill>
                <a:latin typeface="Georgia" panose="02040502050405020303" pitchFamily="18" charset="0"/>
              </a:rPr>
              <a:t>Väestö- ja työpaikkakehityksen keskinäinen yhteys murtui</a:t>
            </a:r>
          </a:p>
          <a:p>
            <a:pPr marL="952470" lvl="1" indent="-342900">
              <a:buFont typeface="+mj-lt"/>
              <a:buAutoNum type="arabicParenR"/>
            </a:pPr>
            <a:r>
              <a:rPr lang="fi-FI" sz="1800" dirty="0">
                <a:solidFill>
                  <a:schemeClr val="tx1"/>
                </a:solidFill>
                <a:latin typeface="Georgia" panose="02040502050405020303" pitchFamily="18" charset="0"/>
              </a:rPr>
              <a:t>Nopeiden liikenneyhteyksien, korkeakoulujen ja sijainnin ”pyhä kolmiyhteys” vahvistui</a:t>
            </a:r>
          </a:p>
          <a:p>
            <a:pPr marL="952470" lvl="1" indent="-342900">
              <a:buFont typeface="+mj-lt"/>
              <a:buAutoNum type="arabicParenR"/>
            </a:pPr>
            <a:r>
              <a:rPr lang="fi-FI" sz="1800" dirty="0">
                <a:solidFill>
                  <a:schemeClr val="tx1"/>
                </a:solidFill>
                <a:latin typeface="Georgia" panose="02040502050405020303" pitchFamily="18" charset="0"/>
              </a:rPr>
              <a:t>Kaupunkien ja kaupunkialueiden merkitys korostui</a:t>
            </a:r>
          </a:p>
          <a:p>
            <a:pPr marL="952470" lvl="1" indent="-342900">
              <a:buFont typeface="+mj-lt"/>
              <a:buAutoNum type="arabicParenR"/>
            </a:pPr>
            <a:r>
              <a:rPr lang="fi-FI" sz="1800" dirty="0">
                <a:solidFill>
                  <a:schemeClr val="tx1"/>
                </a:solidFill>
                <a:latin typeface="Georgia" panose="02040502050405020303" pitchFamily="18" charset="0"/>
              </a:rPr>
              <a:t>Väestö- ja ikärakenteen demografinen muutospaine korostui, demografinen neloskierre käynnistyi</a:t>
            </a:r>
          </a:p>
          <a:p>
            <a:pPr marL="952470" lvl="1" indent="-342900">
              <a:buFont typeface="+mj-lt"/>
              <a:buAutoNum type="arabicParenR"/>
            </a:pPr>
            <a:r>
              <a:rPr lang="fi-FI" sz="1800" dirty="0">
                <a:solidFill>
                  <a:schemeClr val="tx1"/>
                </a:solidFill>
                <a:latin typeface="Georgia" panose="02040502050405020303" pitchFamily="18" charset="0"/>
              </a:rPr>
              <a:t>Alueiden välinen kilpailu kiihtyi ja kiristyi resursseista, osaajista, näkyvyydestä, huomioarvosta </a:t>
            </a:r>
            <a:r>
              <a:rPr lang="fi-FI" sz="1800" dirty="0" err="1">
                <a:solidFill>
                  <a:schemeClr val="tx1"/>
                </a:solidFill>
                <a:latin typeface="Georgia" panose="02040502050405020303" pitchFamily="18" charset="0"/>
              </a:rPr>
              <a:t>jne.</a:t>
            </a:r>
            <a:r>
              <a:rPr lang="fi-FI" sz="1800" b="1" dirty="0" err="1">
                <a:solidFill>
                  <a:srgbClr val="000000"/>
                </a:solidFill>
                <a:highlight>
                  <a:srgbClr val="FECD0C"/>
                </a:highlight>
                <a:latin typeface="Georgia" panose="02040502050405020303" pitchFamily="18" charset="0"/>
              </a:rPr>
              <a:t>Kilpailun</a:t>
            </a:r>
            <a:r>
              <a:rPr lang="fi-FI" sz="1800" b="1" dirty="0">
                <a:solidFill>
                  <a:srgbClr val="000000"/>
                </a:solidFill>
                <a:highlight>
                  <a:srgbClr val="FECD0C"/>
                </a:highlight>
                <a:latin typeface="Georgia" panose="02040502050405020303" pitchFamily="18" charset="0"/>
              </a:rPr>
              <a:t> seurauksena alueet </a:t>
            </a:r>
            <a:r>
              <a:rPr lang="fi-FI" sz="1800" b="1" dirty="0" err="1">
                <a:solidFill>
                  <a:srgbClr val="000000"/>
                </a:solidFill>
                <a:highlight>
                  <a:srgbClr val="FECD0C"/>
                </a:highlight>
                <a:latin typeface="Georgia" panose="02040502050405020303" pitchFamily="18" charset="0"/>
              </a:rPr>
              <a:t>jakatuivat</a:t>
            </a:r>
            <a:r>
              <a:rPr lang="fi-FI" sz="1800" b="1" dirty="0">
                <a:solidFill>
                  <a:srgbClr val="000000"/>
                </a:solidFill>
                <a:highlight>
                  <a:srgbClr val="FECD0C"/>
                </a:highlight>
                <a:latin typeface="Georgia" panose="02040502050405020303" pitchFamily="18" charset="0"/>
              </a:rPr>
              <a:t> voittajiin, </a:t>
            </a:r>
            <a:r>
              <a:rPr lang="fi-FI" sz="1800" b="1" dirty="0" err="1">
                <a:solidFill>
                  <a:srgbClr val="000000"/>
                </a:solidFill>
                <a:highlight>
                  <a:srgbClr val="FECD0C"/>
                </a:highlight>
                <a:latin typeface="Georgia" panose="02040502050405020303" pitchFamily="18" charset="0"/>
              </a:rPr>
              <a:t>sinnit</a:t>
            </a:r>
            <a:r>
              <a:rPr lang="fi-FI" sz="1800" b="1" dirty="0">
                <a:solidFill>
                  <a:srgbClr val="000000"/>
                </a:solidFill>
                <a:highlight>
                  <a:srgbClr val="FECD0C"/>
                </a:highlight>
                <a:latin typeface="Georgia" panose="02040502050405020303" pitchFamily="18" charset="0"/>
              </a:rPr>
              <a:t>-telijöihin ja häviäjiin!</a:t>
            </a:r>
            <a:r>
              <a:rPr lang="fi-FI" sz="1800" b="1" dirty="0">
                <a:solidFill>
                  <a:schemeClr val="tx1"/>
                </a:solidFill>
                <a:latin typeface="Georgia" panose="02040502050405020303" pitchFamily="18" charset="0"/>
              </a:rPr>
              <a:t>  </a:t>
            </a:r>
          </a:p>
          <a:p>
            <a:pPr lvl="1">
              <a:buFont typeface="Arial" panose="020B0604020202020204" pitchFamily="34" charset="0"/>
              <a:buChar char="•"/>
            </a:pPr>
            <a:endParaRPr lang="fi-FI" sz="18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fi-FI" sz="18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fi-FI" sz="1800" dirty="0">
              <a:solidFill>
                <a:schemeClr val="tx1"/>
              </a:solidFill>
              <a:latin typeface="Georgia" panose="02040502050405020303" pitchFamily="18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fi-FI" sz="1800" dirty="0">
              <a:solidFill>
                <a:schemeClr val="tx1"/>
              </a:solidFill>
              <a:latin typeface="Georgia" panose="02040502050405020303" pitchFamily="18" charset="0"/>
            </a:endParaRPr>
          </a:p>
        </p:txBody>
      </p:sp>
      <p:sp>
        <p:nvSpPr>
          <p:cNvPr id="4" name="Otsikko 3"/>
          <p:cNvSpPr>
            <a:spLocks noGrp="1"/>
          </p:cNvSpPr>
          <p:nvPr>
            <p:ph type="title"/>
          </p:nvPr>
        </p:nvSpPr>
        <p:spPr>
          <a:xfrm>
            <a:off x="268435" y="579340"/>
            <a:ext cx="6614146" cy="426297"/>
          </a:xfrm>
        </p:spPr>
        <p:txBody>
          <a:bodyPr>
            <a:noAutofit/>
          </a:bodyPr>
          <a:lstStyle/>
          <a:p>
            <a:pPr algn="ctr"/>
            <a:r>
              <a:rPr lang="fi-FI" sz="2800" dirty="0">
                <a:solidFill>
                  <a:schemeClr val="tx1"/>
                </a:solidFill>
                <a:latin typeface="Arial Black" panose="020B0A04020102020204" pitchFamily="34" charset="0"/>
              </a:rPr>
              <a:t>Mitä alue- ja </a:t>
            </a:r>
            <a:r>
              <a:rPr lang="fi-FI" sz="2800" dirty="0" err="1">
                <a:solidFill>
                  <a:schemeClr val="tx1"/>
                </a:solidFill>
                <a:latin typeface="Arial Black" panose="020B0A04020102020204" pitchFamily="34" charset="0"/>
              </a:rPr>
              <a:t>väestönkehityk-sessä</a:t>
            </a:r>
            <a:r>
              <a:rPr lang="fi-FI" sz="2800" dirty="0">
                <a:solidFill>
                  <a:schemeClr val="tx1"/>
                </a:solidFill>
                <a:latin typeface="Arial Black" panose="020B0A04020102020204" pitchFamily="34" charset="0"/>
              </a:rPr>
              <a:t> tapahtui 2010-luvulla ennen koronakriisiä?</a:t>
            </a:r>
          </a:p>
        </p:txBody>
      </p:sp>
      <p:sp>
        <p:nvSpPr>
          <p:cNvPr id="12" name="Tasakylkinen kolmio 11">
            <a:extLst>
              <a:ext uri="{FF2B5EF4-FFF2-40B4-BE49-F238E27FC236}">
                <a16:creationId xmlns:a16="http://schemas.microsoft.com/office/drawing/2014/main" id="{0852F4F5-50FD-4490-BE16-1AC4B96D856A}"/>
              </a:ext>
            </a:extLst>
          </p:cNvPr>
          <p:cNvSpPr/>
          <p:nvPr/>
        </p:nvSpPr>
        <p:spPr>
          <a:xfrm rot="2446374">
            <a:off x="6998784" y="4743218"/>
            <a:ext cx="161968" cy="106213"/>
          </a:xfrm>
          <a:prstGeom prst="triangl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fi-FI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+mn-ea"/>
              <a:cs typeface="+mn-cs"/>
            </a:endParaRP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76A92130-C4AE-4ADF-AD64-C452C762D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780" y="419099"/>
            <a:ext cx="8184234" cy="553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3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3">
            <a:extLst>
              <a:ext uri="{FF2B5EF4-FFF2-40B4-BE49-F238E27FC236}">
                <a16:creationId xmlns:a16="http://schemas.microsoft.com/office/drawing/2014/main" id="{38609A9E-0D57-4A3C-9799-C6FBD04E48F1}"/>
              </a:ext>
            </a:extLst>
          </p:cNvPr>
          <p:cNvSpPr txBox="1">
            <a:spLocks/>
          </p:cNvSpPr>
          <p:nvPr/>
        </p:nvSpPr>
        <p:spPr>
          <a:xfrm>
            <a:off x="267897" y="128728"/>
            <a:ext cx="6445658" cy="10382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i-FI" sz="2800" dirty="0">
                <a:solidFill>
                  <a:srgbClr val="000000"/>
                </a:solidFill>
                <a:highlight>
                  <a:srgbClr val="FECD0C"/>
                </a:highlight>
                <a:latin typeface="Calibri" panose="020F0502020204030204"/>
                <a:ea typeface="+mn-ea"/>
                <a:cs typeface="Calibri" panose="020F0502020204030204" pitchFamily="34" charset="0"/>
              </a:rPr>
              <a:t>Työllisyys- ja yrittäjyysdynamiikassa </a:t>
            </a:r>
            <a:r>
              <a:rPr lang="fi-FI" sz="2800" dirty="0">
                <a:solidFill>
                  <a:schemeClr val="tx1"/>
                </a:solidFill>
              </a:rPr>
              <a:t>suuret lähtökohtaiset erot alueiden välillä</a:t>
            </a:r>
          </a:p>
        </p:txBody>
      </p:sp>
      <p:sp>
        <p:nvSpPr>
          <p:cNvPr id="3" name="Tekstin paikkamerkki 5">
            <a:extLst>
              <a:ext uri="{FF2B5EF4-FFF2-40B4-BE49-F238E27FC236}">
                <a16:creationId xmlns:a16="http://schemas.microsoft.com/office/drawing/2014/main" id="{1164D754-239F-4479-8F9B-FBA2C2F5499C}"/>
              </a:ext>
            </a:extLst>
          </p:cNvPr>
          <p:cNvSpPr txBox="1">
            <a:spLocks/>
          </p:cNvSpPr>
          <p:nvPr/>
        </p:nvSpPr>
        <p:spPr>
          <a:xfrm>
            <a:off x="407008" y="1349938"/>
            <a:ext cx="5818187" cy="2339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ENSIMMÄISESSÄ KARTASSA </a:t>
            </a:r>
            <a:r>
              <a:rPr kumimoji="0" lang="fi-FI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kuvataan toimivien yritysten määrää (yrityskanta)</a:t>
            </a:r>
            <a:r>
              <a:rPr kumimoji="0" lang="fi-FI" sz="1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suhteessa alueen väestöpohjaan vuonna 2019. Yrityskanta ilmaistaan promilleina suhteessa väestöpohjaan (1000 asukasta kohden). Yrityskanta ei pidä sisällään toimialaa A (maa-, metsä- ja kalatalous).</a:t>
            </a:r>
            <a:r>
              <a:rPr kumimoji="0" lang="fi-FI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Koko maassa oli 68,8 yritystä 1000</a:t>
            </a:r>
            <a:r>
              <a:rPr kumimoji="0" lang="fi-FI" sz="15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asukasta kohden 2019.</a:t>
            </a:r>
            <a:r>
              <a:rPr kumimoji="0" lang="fi-FI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lang="fi-FI" sz="1500" b="1" dirty="0">
                <a:solidFill>
                  <a:srgbClr val="000000"/>
                </a:solidFill>
                <a:highlight>
                  <a:srgbClr val="FECD0C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Pohjois-Karjalassa kaikissa kunnissa oli alle 60 yritystä 1000 asukasta kohden.</a:t>
            </a:r>
            <a:endParaRPr kumimoji="0" lang="fi-FI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938543A3-A654-49E3-BA44-2C64D0149B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8610" y="50980"/>
            <a:ext cx="4520413" cy="6292402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C0FDABA1-6E4A-41B3-9CD0-865269B01F10}"/>
              </a:ext>
            </a:extLst>
          </p:cNvPr>
          <p:cNvSpPr txBox="1"/>
          <p:nvPr/>
        </p:nvSpPr>
        <p:spPr>
          <a:xfrm>
            <a:off x="407008" y="3367548"/>
            <a:ext cx="61674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TOISESSA KARTASSA </a:t>
            </a:r>
            <a:r>
              <a:rPr kumimoji="0" lang="fi-FI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kuvataan </a:t>
            </a:r>
            <a:r>
              <a:rPr lang="fi-FI" sz="1500" dirty="0">
                <a:solidFill>
                  <a:prstClr val="black"/>
                </a:solidFill>
                <a:latin typeface="Calibri" panose="020F0502020204030204"/>
              </a:rPr>
              <a:t>taloudellista huoltosuhdetta eli alueen ei-työllisten ja työllisten välistä suhdetta postinumeroalueittain. Alueen lähtökohdat ovat taloudellisesti sitä paremmat, mitä alhaisempi </a:t>
            </a:r>
            <a:r>
              <a:rPr lang="fi-FI" sz="1500" dirty="0" err="1">
                <a:solidFill>
                  <a:prstClr val="black"/>
                </a:solidFill>
                <a:latin typeface="Calibri" panose="020F0502020204030204"/>
              </a:rPr>
              <a:t>taloudel-linen</a:t>
            </a:r>
            <a:r>
              <a:rPr lang="fi-FI" sz="1500" dirty="0">
                <a:solidFill>
                  <a:prstClr val="black"/>
                </a:solidFill>
                <a:latin typeface="Calibri" panose="020F0502020204030204"/>
              </a:rPr>
              <a:t> huoltosuhde on.</a:t>
            </a:r>
            <a:r>
              <a:rPr kumimoji="0" lang="fi-FI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fi-FI" sz="1500" b="1" dirty="0">
                <a:solidFill>
                  <a:srgbClr val="000000"/>
                </a:solidFill>
                <a:highlight>
                  <a:srgbClr val="FECD0C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Pohjois-Karjalassa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fi-FI" sz="1500" b="1" dirty="0">
                <a:solidFill>
                  <a:srgbClr val="000000"/>
                </a:solidFill>
                <a:highlight>
                  <a:srgbClr val="FECD0C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taloudellinen huoltosuhde on koko maan keskiarvoa parempi pistemäisesti Joensuun ydinkaupunki-seudulla</a:t>
            </a:r>
            <a:endParaRPr kumimoji="0" lang="fi-FI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14C1B718-3938-4D38-9A0E-FF6CDF2E3B06}"/>
              </a:ext>
            </a:extLst>
          </p:cNvPr>
          <p:cNvSpPr txBox="1"/>
          <p:nvPr/>
        </p:nvSpPr>
        <p:spPr>
          <a:xfrm>
            <a:off x="407008" y="5034115"/>
            <a:ext cx="6167436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KOLMANNESSA KARTASSA </a:t>
            </a:r>
            <a:r>
              <a:rPr kumimoji="0" lang="fi-FI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kuvataan </a:t>
            </a:r>
            <a:r>
              <a:rPr lang="fi-FI" sz="1500" noProof="0" dirty="0">
                <a:solidFill>
                  <a:prstClr val="black"/>
                </a:solidFill>
                <a:latin typeface="Calibri" panose="020F0502020204030204"/>
              </a:rPr>
              <a:t>työttömyysastetta kunnittain elokuussa 2020. Koko maan </a:t>
            </a:r>
            <a:r>
              <a:rPr lang="fi-FI" sz="1500" noProof="0" dirty="0" err="1">
                <a:solidFill>
                  <a:prstClr val="black"/>
                </a:solidFill>
                <a:latin typeface="Calibri" panose="020F0502020204030204"/>
              </a:rPr>
              <a:t>työttömyyaste</a:t>
            </a:r>
            <a:r>
              <a:rPr lang="fi-FI" sz="1500" noProof="0" dirty="0">
                <a:solidFill>
                  <a:prstClr val="black"/>
                </a:solidFill>
                <a:latin typeface="Calibri" panose="020F0502020204030204"/>
              </a:rPr>
              <a:t> oli keskimäärin 12,5 %. Alueelliset erot olivat suuret maan eri osien ja maakuntien välillä sekä maakuntien sisällä. </a:t>
            </a:r>
            <a:r>
              <a:rPr lang="fi-FI" sz="1500" b="1" dirty="0">
                <a:solidFill>
                  <a:srgbClr val="000000"/>
                </a:solidFill>
                <a:highlight>
                  <a:srgbClr val="FECD0C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Pohjois-Karjalassa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työttömyysaste</a:t>
            </a:r>
            <a:r>
              <a:rPr kumimoji="0" lang="fi-FI" sz="15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oli koko maan keskiarvoa alhaisempi Kontiolahdella ja Liperissä.</a:t>
            </a:r>
            <a:endParaRPr kumimoji="0" lang="fi-FI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Kuva 12">
            <a:extLst>
              <a:ext uri="{FF2B5EF4-FFF2-40B4-BE49-F238E27FC236}">
                <a16:creationId xmlns:a16="http://schemas.microsoft.com/office/drawing/2014/main" id="{39D84861-A971-4D25-8682-5D37F17CC5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841" y="230636"/>
            <a:ext cx="4381302" cy="6096000"/>
          </a:xfrm>
          <a:prstGeom prst="rect">
            <a:avLst/>
          </a:prstGeom>
        </p:spPr>
      </p:pic>
      <p:pic>
        <p:nvPicPr>
          <p:cNvPr id="17" name="Kuva 16">
            <a:extLst>
              <a:ext uri="{FF2B5EF4-FFF2-40B4-BE49-F238E27FC236}">
                <a16:creationId xmlns:a16="http://schemas.microsoft.com/office/drawing/2014/main" id="{EC849D57-C29A-4A20-B689-267AB5FF6D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383" y="106862"/>
            <a:ext cx="4430218" cy="6173748"/>
          </a:xfrm>
          <a:prstGeom prst="rect">
            <a:avLst/>
          </a:prstGeom>
        </p:spPr>
      </p:pic>
      <p:sp>
        <p:nvSpPr>
          <p:cNvPr id="19" name="Shape 312">
            <a:extLst>
              <a:ext uri="{FF2B5EF4-FFF2-40B4-BE49-F238E27FC236}">
                <a16:creationId xmlns:a16="http://schemas.microsoft.com/office/drawing/2014/main" id="{8A582051-D2F4-4CC3-B28C-8BC28B78DB03}"/>
              </a:ext>
            </a:extLst>
          </p:cNvPr>
          <p:cNvSpPr/>
          <p:nvPr/>
        </p:nvSpPr>
        <p:spPr>
          <a:xfrm>
            <a:off x="186813" y="6474033"/>
            <a:ext cx="4451862" cy="255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rebuchet MS"/>
                <a:cs typeface="Trebuchet MS"/>
                <a:sym typeface="Trebuchet MS"/>
              </a:rPr>
              <a:t>Lähde: Tilastokeskus, yritykset; työmarkkinat; Paavo-postinumeroaluekohtainen aineisto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r>
              <a:rPr kumimoji="0" lang="fi-FI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Trebuchet MS"/>
                <a:cs typeface="Trebuchet MS"/>
                <a:sym typeface="Trebuchet MS"/>
              </a:rPr>
              <a:t>Kartat: </a:t>
            </a:r>
            <a:r>
              <a:rPr lang="fi-FI" sz="900" dirty="0">
                <a:solidFill>
                  <a:srgbClr val="000000"/>
                </a:solidFill>
                <a:latin typeface="Calibri" panose="020F0502020204030204"/>
                <a:ea typeface="Trebuchet MS"/>
                <a:cs typeface="Trebuchet MS"/>
                <a:sym typeface="Trebuchet MS"/>
              </a:rPr>
              <a:t>Timo Aro 2020</a:t>
            </a:r>
            <a:endParaRPr kumimoji="0" lang="fi-FI" sz="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Trebuchet MS"/>
              <a:cs typeface="Trebuchet MS"/>
              <a:sym typeface="Trebuchet M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59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3">
            <a:extLst>
              <a:ext uri="{FF2B5EF4-FFF2-40B4-BE49-F238E27FC236}">
                <a16:creationId xmlns:a16="http://schemas.microsoft.com/office/drawing/2014/main" id="{C73D9DEA-3E66-4279-9DB9-3CD48E0400BD}"/>
              </a:ext>
            </a:extLst>
          </p:cNvPr>
          <p:cNvSpPr txBox="1">
            <a:spLocks/>
          </p:cNvSpPr>
          <p:nvPr/>
        </p:nvSpPr>
        <p:spPr>
          <a:xfrm>
            <a:off x="267897" y="128728"/>
            <a:ext cx="6445658" cy="1038225"/>
          </a:xfrm>
          <a:prstGeom prst="rect">
            <a:avLst/>
          </a:prstGeom>
        </p:spPr>
        <p:txBody>
          <a:bodyPr>
            <a:noAutofit/>
          </a:bodyPr>
          <a:lstStyle>
            <a:lvl1pPr algn="l" defTabSz="121914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i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Calibri" panose="020F0502020204030204"/>
                <a:ea typeface="+mj-ea"/>
                <a:cs typeface="Calibri" panose="020F0502020204030204" pitchFamily="34" charset="0"/>
              </a:rPr>
              <a:t>Väestö keskittyi 2010-luvun aikana </a:t>
            </a:r>
            <a:r>
              <a:rPr kumimoji="0" lang="fi-FI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kaikilla alueilla sijaintiin ja kokoon katsomatta!</a:t>
            </a:r>
          </a:p>
        </p:txBody>
      </p:sp>
      <p:sp>
        <p:nvSpPr>
          <p:cNvPr id="3" name="Tekstin paikkamerkki 5">
            <a:extLst>
              <a:ext uri="{FF2B5EF4-FFF2-40B4-BE49-F238E27FC236}">
                <a16:creationId xmlns:a16="http://schemas.microsoft.com/office/drawing/2014/main" id="{43EDDAA7-266F-422A-9781-C06FDA107989}"/>
              </a:ext>
            </a:extLst>
          </p:cNvPr>
          <p:cNvSpPr txBox="1">
            <a:spLocks/>
          </p:cNvSpPr>
          <p:nvPr/>
        </p:nvSpPr>
        <p:spPr>
          <a:xfrm>
            <a:off x="407008" y="1271280"/>
            <a:ext cx="5818187" cy="23398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ENSIMMÄISESSÄ KARTTAPARISSA </a:t>
            </a:r>
            <a:r>
              <a:rPr kumimoji="0" lang="fi-FI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kuvataan väestönlisäystä 5 km x 5 km ruuduissa koko maassa 2010-luvulla. 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Koko maan väestö kasvoi noin 176 000 henkilöllä vuosina 2010-2019, mutta kasvu jakautui epätasaisesti alueiden välillä. </a:t>
            </a:r>
            <a:r>
              <a:rPr kumimoji="0" lang="fi-FI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Joka viides ruutu (sininen) oli kasvava ja supistuneita (punaisia) ruutuja oli seitsemän kymmenestä. 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Väestö kasvoi sinisillä alueilla yhteensä noin 338 000 henkilöllä ja supistui punaisilla alueilla noin 198 000 henkilöllä 2010-luvulla. </a:t>
            </a:r>
            <a:r>
              <a:rPr kumimoji="0" lang="fi-FI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Valkoiset ruudut olivat asumattomia. 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Pohjois-Karjalan väkiluku väheni – 4 610 henkilöllä vuosina 2010-2019. 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fi-FI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fi-FI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97E77D3-CDEC-40B6-B774-AEAB7B0DE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8441" y="0"/>
            <a:ext cx="4862282" cy="6478766"/>
          </a:xfrm>
          <a:prstGeom prst="rect">
            <a:avLst/>
          </a:prstGeom>
        </p:spPr>
      </p:pic>
      <p:pic>
        <p:nvPicPr>
          <p:cNvPr id="5" name="Sisällön paikkamerkki 6">
            <a:extLst>
              <a:ext uri="{FF2B5EF4-FFF2-40B4-BE49-F238E27FC236}">
                <a16:creationId xmlns:a16="http://schemas.microsoft.com/office/drawing/2014/main" id="{83D0629F-E5F0-4675-B841-A52E94DCEA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552" y="-182740"/>
            <a:ext cx="4966552" cy="6478766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3A951883-D073-40EF-B951-BD15F8A0C3F3}"/>
              </a:ext>
            </a:extLst>
          </p:cNvPr>
          <p:cNvSpPr txBox="1"/>
          <p:nvPr/>
        </p:nvSpPr>
        <p:spPr>
          <a:xfrm>
            <a:off x="373043" y="3506340"/>
            <a:ext cx="616743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TOISESSA KARTASSA </a:t>
            </a:r>
            <a:r>
              <a:rPr kumimoji="0" lang="fi-FI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kuvataan väestönlisäystä kunnittain viiden viimeisen vuoden aikana (2015-2019).  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Väestönlisäystä sai vain 60 kuntaa </a:t>
            </a:r>
            <a:r>
              <a:rPr kumimoji="0" lang="fi-FI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samanai-kaisesti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kuin väestö väheni yhteensä 260 kunnassa.</a:t>
            </a:r>
            <a:r>
              <a:rPr kumimoji="0" lang="fi-FI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Väestö kasvoi viiden vuoden ajanjakson aikana yli 1 000 henkilöllä 22 kunnassa ja supistui yli 1000 henkilöllä 20 kunnassa. 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Pohjois-Karjalassa väestö kasvoi  kahdessa kunnassa (Joensuu ja Kontiolahti) 2010-luvun aikana. 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fi-FI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Kuvan paikkamerkki 8">
            <a:extLst>
              <a:ext uri="{FF2B5EF4-FFF2-40B4-BE49-F238E27FC236}">
                <a16:creationId xmlns:a16="http://schemas.microsoft.com/office/drawing/2014/main" id="{041C919E-2EF6-4BDE-A8BA-48C4E8FFCB8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5771" b="5771"/>
          <a:stretch>
            <a:fillRect/>
          </a:stretch>
        </p:blipFill>
        <p:spPr>
          <a:xfrm>
            <a:off x="7104392" y="198931"/>
            <a:ext cx="4672872" cy="6106833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9499BFD9-09B0-4306-9DF4-3CD4E3E64C33}"/>
              </a:ext>
            </a:extLst>
          </p:cNvPr>
          <p:cNvSpPr txBox="1"/>
          <p:nvPr/>
        </p:nvSpPr>
        <p:spPr>
          <a:xfrm>
            <a:off x="351154" y="5034141"/>
            <a:ext cx="621121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KOLMANNESSA KARTTAPARISSA </a:t>
            </a:r>
            <a:r>
              <a:rPr kumimoji="0" lang="fi-FI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kuvataan vakituisesta asutuksesta tyhjentyneitä ja uudelleen asutettuja 1 km x 1 km alueita vuosien 2010-2019 aikana.</a:t>
            </a:r>
            <a:r>
              <a:rPr kumimoji="0" lang="fi-FI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Jokainen musta piste kartalla kuvaa vakituisesta </a:t>
            </a:r>
            <a:r>
              <a:rPr kumimoji="0" lang="fi-FI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asutuk-sesta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tyhjentyneitä ruutuja ja oranssit ruudut uudelleen asutettuja </a:t>
            </a:r>
            <a:r>
              <a:rPr kumimoji="0" lang="fi-FI" sz="15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ruu-tuja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.</a:t>
            </a:r>
            <a:r>
              <a:rPr kumimoji="0" lang="fi-FI" sz="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FECD0C"/>
                </a:highligh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fi-FI" sz="1500" b="1" noProof="0" dirty="0">
                <a:solidFill>
                  <a:srgbClr val="000000"/>
                </a:solidFill>
                <a:highlight>
                  <a:srgbClr val="FECD0C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V</a:t>
            </a:r>
            <a:r>
              <a:rPr lang="fi-FI" sz="1500" b="1" dirty="0" err="1">
                <a:solidFill>
                  <a:srgbClr val="000000"/>
                </a:solidFill>
                <a:highlight>
                  <a:srgbClr val="FECD0C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apaa</a:t>
            </a:r>
            <a:r>
              <a:rPr lang="fi-FI" sz="1500" b="1" dirty="0">
                <a:solidFill>
                  <a:srgbClr val="000000"/>
                </a:solidFill>
                <a:highlight>
                  <a:srgbClr val="FECD0C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-ajan asuntojen ja vapaa-asumisen suuri määrä eri alueilla.</a:t>
            </a:r>
            <a:endParaRPr kumimoji="0" lang="fi-FI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6EE3558E-0071-4B11-B3AC-15553AF72C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232" y="3227"/>
            <a:ext cx="4623234" cy="6292798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9CB0C516-5633-42CD-86EF-AD9CC29D10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154" y="0"/>
            <a:ext cx="4444409" cy="6320421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B49AB34D-7319-4032-A9F9-7E7BFF136E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7097" y="123825"/>
            <a:ext cx="4450401" cy="6162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298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8" grpId="0"/>
    </p:bldLst>
  </p:timing>
</p:sld>
</file>

<file path=ppt/theme/theme1.xml><?xml version="1.0" encoding="utf-8"?>
<a:theme xmlns:a="http://schemas.openxmlformats.org/drawingml/2006/main" name="MDI-esityspohja 2017 valkoinen">
  <a:themeElements>
    <a:clrScheme name="MDI 170828 1">
      <a:dk1>
        <a:srgbClr val="000000"/>
      </a:dk1>
      <a:lt1>
        <a:srgbClr val="FFFFFF"/>
      </a:lt1>
      <a:dk2>
        <a:srgbClr val="9D121C"/>
      </a:dk2>
      <a:lt2>
        <a:srgbClr val="EEECE1"/>
      </a:lt2>
      <a:accent1>
        <a:srgbClr val="E32C38"/>
      </a:accent1>
      <a:accent2>
        <a:srgbClr val="E5445F"/>
      </a:accent2>
      <a:accent3>
        <a:srgbClr val="A1B7CA"/>
      </a:accent3>
      <a:accent4>
        <a:srgbClr val="65515D"/>
      </a:accent4>
      <a:accent5>
        <a:srgbClr val="CC2866"/>
      </a:accent5>
      <a:accent6>
        <a:srgbClr val="CC292C"/>
      </a:accent6>
      <a:hlink>
        <a:srgbClr val="8B8B8B"/>
      </a:hlink>
      <a:folHlink>
        <a:srgbClr val="A4A4A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0" numCol="1" anchor="b" anchorCtr="0" compatLnSpc="1">
        <a:prstTxWarp prst="textNoShape">
          <a:avLst/>
        </a:prstTxWarp>
        <a:noAutofit/>
      </a:bodyPr>
      <a:lstStyle>
        <a:defPPr>
          <a:defRPr smtClean="0"/>
        </a:defPPr>
      </a:lstStyle>
    </a:txDef>
  </a:objectDefaults>
  <a:extraClrSchemeLst/>
</a:theme>
</file>

<file path=ppt/theme/theme10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Mukautettu suunnittelumalli">
  <a:themeElements>
    <a:clrScheme name="MDI 1">
      <a:dk1>
        <a:srgbClr val="000000"/>
      </a:dk1>
      <a:lt1>
        <a:srgbClr val="FFFFFF"/>
      </a:lt1>
      <a:dk2>
        <a:srgbClr val="B21C1F"/>
      </a:dk2>
      <a:lt2>
        <a:srgbClr val="E7E6E6"/>
      </a:lt2>
      <a:accent1>
        <a:srgbClr val="512F46"/>
      </a:accent1>
      <a:accent2>
        <a:srgbClr val="853C56"/>
      </a:accent2>
      <a:accent3>
        <a:srgbClr val="E5C389"/>
      </a:accent3>
      <a:accent4>
        <a:srgbClr val="C76949"/>
      </a:accent4>
      <a:accent5>
        <a:srgbClr val="E2DEDC"/>
      </a:accent5>
      <a:accent6>
        <a:srgbClr val="34142B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Mukautettu suunnittelumalli">
  <a:themeElements>
    <a:clrScheme name="MDI 1">
      <a:dk1>
        <a:srgbClr val="000000"/>
      </a:dk1>
      <a:lt1>
        <a:srgbClr val="FFFFFF"/>
      </a:lt1>
      <a:dk2>
        <a:srgbClr val="B21C1F"/>
      </a:dk2>
      <a:lt2>
        <a:srgbClr val="E7E6E6"/>
      </a:lt2>
      <a:accent1>
        <a:srgbClr val="512F46"/>
      </a:accent1>
      <a:accent2>
        <a:srgbClr val="853C56"/>
      </a:accent2>
      <a:accent3>
        <a:srgbClr val="E5C389"/>
      </a:accent3>
      <a:accent4>
        <a:srgbClr val="C76949"/>
      </a:accent4>
      <a:accent5>
        <a:srgbClr val="E2DEDC"/>
      </a:accent5>
      <a:accent6>
        <a:srgbClr val="34142B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Mukautettu suunnittelumalli">
  <a:themeElements>
    <a:clrScheme name="MDI 1">
      <a:dk1>
        <a:srgbClr val="000000"/>
      </a:dk1>
      <a:lt1>
        <a:srgbClr val="FFFFFF"/>
      </a:lt1>
      <a:dk2>
        <a:srgbClr val="B21C1F"/>
      </a:dk2>
      <a:lt2>
        <a:srgbClr val="E7E6E6"/>
      </a:lt2>
      <a:accent1>
        <a:srgbClr val="512F46"/>
      </a:accent1>
      <a:accent2>
        <a:srgbClr val="853C56"/>
      </a:accent2>
      <a:accent3>
        <a:srgbClr val="E5C389"/>
      </a:accent3>
      <a:accent4>
        <a:srgbClr val="C76949"/>
      </a:accent4>
      <a:accent5>
        <a:srgbClr val="E2DEDC"/>
      </a:accent5>
      <a:accent6>
        <a:srgbClr val="34142B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Mukautettu suunnittelumalli">
  <a:themeElements>
    <a:clrScheme name="MDI 1">
      <a:dk1>
        <a:srgbClr val="000000"/>
      </a:dk1>
      <a:lt1>
        <a:srgbClr val="FFFFFF"/>
      </a:lt1>
      <a:dk2>
        <a:srgbClr val="B21C1F"/>
      </a:dk2>
      <a:lt2>
        <a:srgbClr val="E7E6E6"/>
      </a:lt2>
      <a:accent1>
        <a:srgbClr val="512F46"/>
      </a:accent1>
      <a:accent2>
        <a:srgbClr val="853C56"/>
      </a:accent2>
      <a:accent3>
        <a:srgbClr val="E5C389"/>
      </a:accent3>
      <a:accent4>
        <a:srgbClr val="C76949"/>
      </a:accent4>
      <a:accent5>
        <a:srgbClr val="E2DEDC"/>
      </a:accent5>
      <a:accent6>
        <a:srgbClr val="34142B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MDI Akatemia">
  <a:themeElements>
    <a:clrScheme name="Mukautetut 11">
      <a:dk1>
        <a:srgbClr val="000000"/>
      </a:dk1>
      <a:lt1>
        <a:srgbClr val="FFFFFF"/>
      </a:lt1>
      <a:dk2>
        <a:srgbClr val="EA564F"/>
      </a:dk2>
      <a:lt2>
        <a:srgbClr val="E7E6E6"/>
      </a:lt2>
      <a:accent1>
        <a:srgbClr val="502F46"/>
      </a:accent1>
      <a:accent2>
        <a:srgbClr val="853B55"/>
      </a:accent2>
      <a:accent3>
        <a:srgbClr val="E4C289"/>
      </a:accent3>
      <a:accent4>
        <a:srgbClr val="FFC000"/>
      </a:accent4>
      <a:accent5>
        <a:srgbClr val="C66848"/>
      </a:accent5>
      <a:accent6>
        <a:srgbClr val="899AA6"/>
      </a:accent6>
      <a:hlink>
        <a:srgbClr val="E9426C"/>
      </a:hlink>
      <a:folHlink>
        <a:srgbClr val="B33353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DI ppt-esityspohja 190507-v2" id="{C5EBA5DD-94B2-8D4D-8CA7-5537870F9155}" vid="{33D2D68E-7E52-724D-81DE-44FD8CE1368F}"/>
    </a:ext>
  </a:extLst>
</a:theme>
</file>

<file path=ppt/theme/theme8.xml><?xml version="1.0" encoding="utf-8"?>
<a:theme xmlns:a="http://schemas.openxmlformats.org/drawingml/2006/main" name="1_MDI-esityspohja 2017 valkoinen">
  <a:themeElements>
    <a:clrScheme name="MDI 170828 1">
      <a:dk1>
        <a:srgbClr val="000000"/>
      </a:dk1>
      <a:lt1>
        <a:srgbClr val="FFFFFF"/>
      </a:lt1>
      <a:dk2>
        <a:srgbClr val="9D121C"/>
      </a:dk2>
      <a:lt2>
        <a:srgbClr val="EEECE1"/>
      </a:lt2>
      <a:accent1>
        <a:srgbClr val="E32C38"/>
      </a:accent1>
      <a:accent2>
        <a:srgbClr val="E5445F"/>
      </a:accent2>
      <a:accent3>
        <a:srgbClr val="A1B7CA"/>
      </a:accent3>
      <a:accent4>
        <a:srgbClr val="65515D"/>
      </a:accent4>
      <a:accent5>
        <a:srgbClr val="CC2866"/>
      </a:accent5>
      <a:accent6>
        <a:srgbClr val="CC292C"/>
      </a:accent6>
      <a:hlink>
        <a:srgbClr val="8B8B8B"/>
      </a:hlink>
      <a:folHlink>
        <a:srgbClr val="A4A4A4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91440" tIns="45720" rIns="91440" bIns="0" numCol="1" anchor="b" anchorCtr="0" compatLnSpc="1">
        <a:prstTxWarp prst="textNoShape">
          <a:avLst/>
        </a:prstTxWarp>
        <a:noAutofit/>
      </a:bodyPr>
      <a:lstStyle>
        <a:defPPr>
          <a:defRPr smtClean="0"/>
        </a:defPPr>
      </a:lstStyle>
    </a:txDef>
  </a:objectDefaults>
  <a:extraClrSchemeLst/>
</a:theme>
</file>

<file path=ppt/theme/theme9.xml><?xml version="1.0" encoding="utf-8"?>
<a:theme xmlns:a="http://schemas.openxmlformats.org/drawingml/2006/main" name="5_Mukautettu suunnittelumalli">
  <a:themeElements>
    <a:clrScheme name="MDI 1">
      <a:dk1>
        <a:srgbClr val="000000"/>
      </a:dk1>
      <a:lt1>
        <a:srgbClr val="FFFFFF"/>
      </a:lt1>
      <a:dk2>
        <a:srgbClr val="B21C1F"/>
      </a:dk2>
      <a:lt2>
        <a:srgbClr val="E7E6E6"/>
      </a:lt2>
      <a:accent1>
        <a:srgbClr val="512F46"/>
      </a:accent1>
      <a:accent2>
        <a:srgbClr val="853C56"/>
      </a:accent2>
      <a:accent3>
        <a:srgbClr val="E5C389"/>
      </a:accent3>
      <a:accent4>
        <a:srgbClr val="C76949"/>
      </a:accent4>
      <a:accent5>
        <a:srgbClr val="E2DEDC"/>
      </a:accent5>
      <a:accent6>
        <a:srgbClr val="34142B"/>
      </a:accent6>
      <a:hlink>
        <a:srgbClr val="0563C1"/>
      </a:hlink>
      <a:folHlink>
        <a:srgbClr val="954F72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MDI 170828 1">
    <a:dk1>
      <a:srgbClr val="000000"/>
    </a:dk1>
    <a:lt1>
      <a:srgbClr val="FFFFFF"/>
    </a:lt1>
    <a:dk2>
      <a:srgbClr val="9D121C"/>
    </a:dk2>
    <a:lt2>
      <a:srgbClr val="EEECE1"/>
    </a:lt2>
    <a:accent1>
      <a:srgbClr val="E32C38"/>
    </a:accent1>
    <a:accent2>
      <a:srgbClr val="E5445F"/>
    </a:accent2>
    <a:accent3>
      <a:srgbClr val="A1B7CA"/>
    </a:accent3>
    <a:accent4>
      <a:srgbClr val="65515D"/>
    </a:accent4>
    <a:accent5>
      <a:srgbClr val="CC2866"/>
    </a:accent5>
    <a:accent6>
      <a:srgbClr val="CC292C"/>
    </a:accent6>
    <a:hlink>
      <a:srgbClr val="8B8B8B"/>
    </a:hlink>
    <a:folHlink>
      <a:srgbClr val="A4A4A4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MDI 170828 1">
    <a:dk1>
      <a:srgbClr val="000000"/>
    </a:dk1>
    <a:lt1>
      <a:srgbClr val="FFFFFF"/>
    </a:lt1>
    <a:dk2>
      <a:srgbClr val="9D121C"/>
    </a:dk2>
    <a:lt2>
      <a:srgbClr val="EEECE1"/>
    </a:lt2>
    <a:accent1>
      <a:srgbClr val="E32C38"/>
    </a:accent1>
    <a:accent2>
      <a:srgbClr val="E5445F"/>
    </a:accent2>
    <a:accent3>
      <a:srgbClr val="A1B7CA"/>
    </a:accent3>
    <a:accent4>
      <a:srgbClr val="65515D"/>
    </a:accent4>
    <a:accent5>
      <a:srgbClr val="CC2866"/>
    </a:accent5>
    <a:accent6>
      <a:srgbClr val="CC292C"/>
    </a:accent6>
    <a:hlink>
      <a:srgbClr val="8B8B8B"/>
    </a:hlink>
    <a:folHlink>
      <a:srgbClr val="A4A4A4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MDI 170828 1">
    <a:dk1>
      <a:srgbClr val="000000"/>
    </a:dk1>
    <a:lt1>
      <a:srgbClr val="FFFFFF"/>
    </a:lt1>
    <a:dk2>
      <a:srgbClr val="9D121C"/>
    </a:dk2>
    <a:lt2>
      <a:srgbClr val="EEECE1"/>
    </a:lt2>
    <a:accent1>
      <a:srgbClr val="E32C38"/>
    </a:accent1>
    <a:accent2>
      <a:srgbClr val="E5445F"/>
    </a:accent2>
    <a:accent3>
      <a:srgbClr val="A1B7CA"/>
    </a:accent3>
    <a:accent4>
      <a:srgbClr val="65515D"/>
    </a:accent4>
    <a:accent5>
      <a:srgbClr val="CC2866"/>
    </a:accent5>
    <a:accent6>
      <a:srgbClr val="CC292C"/>
    </a:accent6>
    <a:hlink>
      <a:srgbClr val="8B8B8B"/>
    </a:hlink>
    <a:folHlink>
      <a:srgbClr val="A4A4A4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MDI 170828 1">
    <a:dk1>
      <a:srgbClr val="000000"/>
    </a:dk1>
    <a:lt1>
      <a:srgbClr val="FFFFFF"/>
    </a:lt1>
    <a:dk2>
      <a:srgbClr val="9D121C"/>
    </a:dk2>
    <a:lt2>
      <a:srgbClr val="EEECE1"/>
    </a:lt2>
    <a:accent1>
      <a:srgbClr val="E32C38"/>
    </a:accent1>
    <a:accent2>
      <a:srgbClr val="E5445F"/>
    </a:accent2>
    <a:accent3>
      <a:srgbClr val="A1B7CA"/>
    </a:accent3>
    <a:accent4>
      <a:srgbClr val="65515D"/>
    </a:accent4>
    <a:accent5>
      <a:srgbClr val="CC2866"/>
    </a:accent5>
    <a:accent6>
      <a:srgbClr val="CC292C"/>
    </a:accent6>
    <a:hlink>
      <a:srgbClr val="8B8B8B"/>
    </a:hlink>
    <a:folHlink>
      <a:srgbClr val="A4A4A4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MDI 170828 1">
    <a:dk1>
      <a:srgbClr val="000000"/>
    </a:dk1>
    <a:lt1>
      <a:srgbClr val="FFFFFF"/>
    </a:lt1>
    <a:dk2>
      <a:srgbClr val="9D121C"/>
    </a:dk2>
    <a:lt2>
      <a:srgbClr val="EEECE1"/>
    </a:lt2>
    <a:accent1>
      <a:srgbClr val="E32C38"/>
    </a:accent1>
    <a:accent2>
      <a:srgbClr val="E5445F"/>
    </a:accent2>
    <a:accent3>
      <a:srgbClr val="A1B7CA"/>
    </a:accent3>
    <a:accent4>
      <a:srgbClr val="65515D"/>
    </a:accent4>
    <a:accent5>
      <a:srgbClr val="CC2866"/>
    </a:accent5>
    <a:accent6>
      <a:srgbClr val="CC292C"/>
    </a:accent6>
    <a:hlink>
      <a:srgbClr val="8B8B8B"/>
    </a:hlink>
    <a:folHlink>
      <a:srgbClr val="A4A4A4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MDI 170828 1">
    <a:dk1>
      <a:srgbClr val="000000"/>
    </a:dk1>
    <a:lt1>
      <a:srgbClr val="FFFFFF"/>
    </a:lt1>
    <a:dk2>
      <a:srgbClr val="9D121C"/>
    </a:dk2>
    <a:lt2>
      <a:srgbClr val="EEECE1"/>
    </a:lt2>
    <a:accent1>
      <a:srgbClr val="E32C38"/>
    </a:accent1>
    <a:accent2>
      <a:srgbClr val="E5445F"/>
    </a:accent2>
    <a:accent3>
      <a:srgbClr val="A1B7CA"/>
    </a:accent3>
    <a:accent4>
      <a:srgbClr val="65515D"/>
    </a:accent4>
    <a:accent5>
      <a:srgbClr val="CC2866"/>
    </a:accent5>
    <a:accent6>
      <a:srgbClr val="CC292C"/>
    </a:accent6>
    <a:hlink>
      <a:srgbClr val="8B8B8B"/>
    </a:hlink>
    <a:folHlink>
      <a:srgbClr val="A4A4A4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1371</TotalTime>
  <Words>2255</Words>
  <Application>Microsoft Office PowerPoint</Application>
  <PresentationFormat>Laajakuva</PresentationFormat>
  <Paragraphs>334</Paragraphs>
  <Slides>47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12</vt:i4>
      </vt:variant>
      <vt:variant>
        <vt:lpstr>Teema</vt:lpstr>
      </vt:variant>
      <vt:variant>
        <vt:i4>9</vt:i4>
      </vt:variant>
      <vt:variant>
        <vt:lpstr>Dian otsikot</vt:lpstr>
      </vt:variant>
      <vt:variant>
        <vt:i4>47</vt:i4>
      </vt:variant>
    </vt:vector>
  </HeadingPairs>
  <TitlesOfParts>
    <vt:vector size="68" baseType="lpstr">
      <vt:lpstr>Arial</vt:lpstr>
      <vt:lpstr>Arial Black</vt:lpstr>
      <vt:lpstr>Avenir Next</vt:lpstr>
      <vt:lpstr>Avenir Next Demi Bold</vt:lpstr>
      <vt:lpstr>Avenir Next Heavy</vt:lpstr>
      <vt:lpstr>Avenir Next Medium</vt:lpstr>
      <vt:lpstr>Calibri</vt:lpstr>
      <vt:lpstr>Calibri Light</vt:lpstr>
      <vt:lpstr>Georgia</vt:lpstr>
      <vt:lpstr>Lucida Grande</vt:lpstr>
      <vt:lpstr>Trebuchet MS</vt:lpstr>
      <vt:lpstr>Wingdings</vt:lpstr>
      <vt:lpstr>MDI-esityspohja 2017 valkoinen</vt:lpstr>
      <vt:lpstr>3_Mukautettu suunnittelumalli</vt:lpstr>
      <vt:lpstr>4_Mukautettu suunnittelumalli</vt:lpstr>
      <vt:lpstr>1_Mukautettu suunnittelumalli</vt:lpstr>
      <vt:lpstr>Office-teema</vt:lpstr>
      <vt:lpstr>2_Mukautettu suunnittelumalli</vt:lpstr>
      <vt:lpstr>MDI Akatemia</vt:lpstr>
      <vt:lpstr>1_MDI-esityspohja 2017 valkoinen</vt:lpstr>
      <vt:lpstr>5_Mukautettu suunnittelumalli</vt:lpstr>
      <vt:lpstr>PowerPoint-esitys</vt:lpstr>
      <vt:lpstr>PowerPoint-esitys</vt:lpstr>
      <vt:lpstr>PowerPoint-esitys</vt:lpstr>
      <vt:lpstr>SCREEN.IO –TYÖKALUN KÄYTTÖ</vt:lpstr>
      <vt:lpstr>Screenio-kysymykset</vt:lpstr>
      <vt:lpstr> </vt:lpstr>
      <vt:lpstr>Mitä alue- ja väestönkehityk-sessä tapahtui 2010-luvulla ennen koronakriisiä?</vt:lpstr>
      <vt:lpstr>PowerPoint-esitys</vt:lpstr>
      <vt:lpstr>PowerPoint-esitys</vt:lpstr>
      <vt:lpstr> TÄÄLLÄ ASUU   50%    KOKO MAAN VÄESTÖSTÄ</vt:lpstr>
      <vt:lpstr>PowerPoint-esitys</vt:lpstr>
      <vt:lpstr>PowerPoint-esitys</vt:lpstr>
      <vt:lpstr>PowerPoint-esitys</vt:lpstr>
      <vt:lpstr>20- ja 30-luvuilla kiusana samanaikainen demografinen neloskierre  </vt:lpstr>
      <vt:lpstr>Väestön keskittyminen heijastuu väestö- ja ikärakenteen muutoksiin kaikilla alueilla</vt:lpstr>
      <vt:lpstr>PowerPoint-esitys</vt:lpstr>
      <vt:lpstr>PowerPoint-esitys</vt:lpstr>
      <vt:lpstr>PowerPoint-esitys</vt:lpstr>
      <vt:lpstr> </vt:lpstr>
      <vt:lpstr>SCREEN.IO –TYÖKALUN KÄYTTÖ</vt:lpstr>
      <vt:lpstr>Screenio-kysymykset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SCREEN.IO –TYÖKALUN KÄYTTÖ</vt:lpstr>
      <vt:lpstr>PowerPoint-esitys</vt:lpstr>
      <vt:lpstr>PowerPoint-esitys</vt:lpstr>
      <vt:lpstr>PowerPoint-esitys</vt:lpstr>
      <vt:lpstr>Kiitos!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Niklas Aro</dc:creator>
  <cp:lastModifiedBy>Satu Reinikainen</cp:lastModifiedBy>
  <cp:revision>128</cp:revision>
  <dcterms:created xsi:type="dcterms:W3CDTF">2020-08-12T12:10:18Z</dcterms:created>
  <dcterms:modified xsi:type="dcterms:W3CDTF">2020-09-28T04:33:21Z</dcterms:modified>
</cp:coreProperties>
</file>